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304" r:id="rId3"/>
    <p:sldId id="313" r:id="rId4"/>
    <p:sldId id="308" r:id="rId5"/>
    <p:sldId id="307" r:id="rId6"/>
    <p:sldId id="305" r:id="rId7"/>
    <p:sldId id="306" r:id="rId8"/>
    <p:sldId id="310" r:id="rId9"/>
    <p:sldId id="312" r:id="rId10"/>
  </p:sldIdLst>
  <p:sldSz cx="9144000" cy="6858000" type="screen4x3"/>
  <p:notesSz cx="7102475" cy="93884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6A8287E-D8E9-48A3-9131-485E21489CE8}">
          <p14:sldIdLst>
            <p14:sldId id="304"/>
            <p14:sldId id="313"/>
            <p14:sldId id="308"/>
            <p14:sldId id="307"/>
            <p14:sldId id="305"/>
            <p14:sldId id="306"/>
            <p14:sldId id="310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65F2A2-1263-4CD9-B25B-EEFFEF329E74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CO"/>
        </a:p>
      </dgm:t>
    </dgm:pt>
    <dgm:pt modelId="{54CFA0EE-11CA-449C-87A5-382B2C9B66E2}">
      <dgm:prSet phldrT="[Texto]"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MERCANTIL</a:t>
          </a:r>
        </a:p>
      </dgm:t>
    </dgm:pt>
    <dgm:pt modelId="{61B1EBA0-7139-451F-905D-747A2195E3F5}" type="parTrans" cxnId="{15FAD330-0640-45EA-BDAF-F0D6464D3DD5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848188B0-413F-4981-B6E1-A25316163D2F}" type="sibTrans" cxnId="{15FAD330-0640-45EA-BDAF-F0D6464D3DD5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11635EFF-F66D-4A1D-A0F8-B94F37242011}">
      <dgm:prSet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DE ENTIDADES SIN ÁNIMO DE LUCRO</a:t>
          </a:r>
        </a:p>
      </dgm:t>
    </dgm:pt>
    <dgm:pt modelId="{50E3572C-8A5F-49A2-800F-2E519B4D7BE7}" type="parTrans" cxnId="{DB8F6FF2-8297-4CBC-9608-29D598EC1FAE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3DAF51F2-C271-4B3C-8564-6A66C6A571DA}" type="sibTrans" cxnId="{DB8F6FF2-8297-4CBC-9608-29D598EC1FAE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8BBEB159-72D0-4A22-9454-F0FB5A2CBA25}">
      <dgm:prSet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DE ECONOMÍA SOLIDARIA</a:t>
          </a:r>
        </a:p>
      </dgm:t>
    </dgm:pt>
    <dgm:pt modelId="{A446E0FA-B084-4855-95B9-2F089F1DC38F}" type="parTrans" cxnId="{B476CA95-90ED-4B0C-9AA7-72FA5B4E4A99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2EA49F55-A674-4326-8958-FE23C241DC5E}" type="sibTrans" cxnId="{B476CA95-90ED-4B0C-9AA7-72FA5B4E4A99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AA3DFEA5-B953-4B9D-B2A9-1ED7C580EBCF}">
      <dgm:prSet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ÚNICO DE PROPONENTES</a:t>
          </a:r>
        </a:p>
      </dgm:t>
    </dgm:pt>
    <dgm:pt modelId="{FFA2FA60-B418-4F6F-85E8-E06582F8F425}" type="parTrans" cxnId="{E5CA4E0E-74B2-4398-A41C-0FCA0EFA3E52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5D638198-2BC8-4D46-8CDC-FD641EC6C829}" type="sibTrans" cxnId="{E5CA4E0E-74B2-4398-A41C-0FCA0EFA3E52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B9416B7D-6532-4EF1-8EE6-B4E0E9F767B0}">
      <dgm:prSet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DE ACTIVIDADES DE JUEGO DE AZAR</a:t>
          </a:r>
        </a:p>
      </dgm:t>
    </dgm:pt>
    <dgm:pt modelId="{FC825C1D-413A-4D3B-84FD-3662ACCB76DD}" type="parTrans" cxnId="{6E918EC3-72AC-49EE-A68C-FCA1D86B00D9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7B63F9C0-F274-4ED9-8849-70B7CD195EA6}" type="sibTrans" cxnId="{6E918EC3-72AC-49EE-A68C-FCA1D86B00D9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336E8F5A-AA5F-4013-A448-D058EF1826DE}">
      <dgm:prSet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DE VEEDURÍAS CIUDADANAS</a:t>
          </a:r>
        </a:p>
      </dgm:t>
    </dgm:pt>
    <dgm:pt modelId="{96FF0C43-C8C9-4FB1-8370-6C4C3DC80BE3}" type="parTrans" cxnId="{6CE2C65C-163E-471B-A23C-DA8D6C038400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0D1F05D4-450C-49D3-A85D-7F85F7D34F20}" type="sibTrans" cxnId="{6CE2C65C-163E-471B-A23C-DA8D6C038400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8909F95A-2657-4733-ADCA-2ED113F908E3}">
      <dgm:prSet/>
      <dgm:spPr/>
      <dgm:t>
        <a:bodyPr/>
        <a:lstStyle/>
        <a:p>
          <a:r>
            <a:rPr lang="es-CO">
              <a:latin typeface="Palatino Linotype" panose="02040502050505030304" pitchFamily="18" charset="0"/>
            </a:rPr>
            <a:t>REGISTRO NACIONAL DE TURISMO</a:t>
          </a:r>
        </a:p>
      </dgm:t>
    </dgm:pt>
    <dgm:pt modelId="{8EE41E00-8BAE-41FF-B1F6-2937395518BB}" type="parTrans" cxnId="{2E4D097D-40A0-49D3-B96F-92771A629130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75BE0B99-3906-4901-8419-FFB7CF4572AB}" type="sibTrans" cxnId="{2E4D097D-40A0-49D3-B96F-92771A629130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36C38A20-2F77-4AD7-BFEA-0709F006D598}">
      <dgm:prSet/>
      <dgm:spPr/>
      <dgm:t>
        <a:bodyPr/>
        <a:lstStyle/>
        <a:p>
          <a:r>
            <a:rPr lang="es-CO" dirty="0">
              <a:latin typeface="Palatino Linotype" panose="02040502050505030304" pitchFamily="18" charset="0"/>
            </a:rPr>
            <a:t>REGISTRO ÚNICO NACIONAL DE ENTIDADES OPERADORAS DE LIBRANZA</a:t>
          </a:r>
        </a:p>
      </dgm:t>
    </dgm:pt>
    <dgm:pt modelId="{070C2F5C-A811-467B-A1DE-AC96EE319D8E}" type="parTrans" cxnId="{BE05C814-5D67-408B-BCE8-7880B896C228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CB0C6899-DF47-4EA0-B083-0B863866E105}" type="sibTrans" cxnId="{BE05C814-5D67-408B-BCE8-7880B896C228}">
      <dgm:prSet/>
      <dgm:spPr/>
      <dgm:t>
        <a:bodyPr/>
        <a:lstStyle/>
        <a:p>
          <a:endParaRPr lang="es-CO">
            <a:latin typeface="Palatino Linotype" panose="02040502050505030304" pitchFamily="18" charset="0"/>
          </a:endParaRPr>
        </a:p>
      </dgm:t>
    </dgm:pt>
    <dgm:pt modelId="{1F0A431A-7BD4-45CA-B9A2-1AAEFE0307DA}">
      <dgm:prSet/>
      <dgm:spPr/>
      <dgm:t>
        <a:bodyPr/>
        <a:lstStyle/>
        <a:p>
          <a:r>
            <a:rPr lang="es-CO" dirty="0">
              <a:latin typeface="Palatino Linotype" panose="02040502050505030304" pitchFamily="18" charset="0"/>
            </a:rPr>
            <a:t>REGISTRO DE ONG EXTRANJERA DE DERECHO PRIVADO</a:t>
          </a:r>
        </a:p>
      </dgm:t>
    </dgm:pt>
    <dgm:pt modelId="{A4D29B0A-D616-413B-8C64-CE8B40F3879F}" type="parTrans" cxnId="{36AA9E78-13C2-4710-8428-CFA017EF9B33}">
      <dgm:prSet/>
      <dgm:spPr/>
    </dgm:pt>
    <dgm:pt modelId="{D4917A73-830B-4DD3-BE67-B2A10D7938DD}" type="sibTrans" cxnId="{36AA9E78-13C2-4710-8428-CFA017EF9B33}">
      <dgm:prSet/>
      <dgm:spPr/>
    </dgm:pt>
    <dgm:pt modelId="{1A0A182A-B01D-4E92-969D-5AAD1736D4B4}" type="pres">
      <dgm:prSet presAssocID="{DC65F2A2-1263-4CD9-B25B-EEFFEF329E74}" presName="diagram" presStyleCnt="0">
        <dgm:presLayoutVars>
          <dgm:dir/>
          <dgm:resizeHandles val="exact"/>
        </dgm:presLayoutVars>
      </dgm:prSet>
      <dgm:spPr/>
    </dgm:pt>
    <dgm:pt modelId="{1C5ED91F-6196-4E97-9FC6-551060EEA1B7}" type="pres">
      <dgm:prSet presAssocID="{54CFA0EE-11CA-449C-87A5-382B2C9B66E2}" presName="node" presStyleLbl="node1" presStyleIdx="0" presStyleCnt="9">
        <dgm:presLayoutVars>
          <dgm:bulletEnabled val="1"/>
        </dgm:presLayoutVars>
      </dgm:prSet>
      <dgm:spPr/>
    </dgm:pt>
    <dgm:pt modelId="{B25E5A8B-B794-46B0-B877-792BB3AB5E8A}" type="pres">
      <dgm:prSet presAssocID="{848188B0-413F-4981-B6E1-A25316163D2F}" presName="sibTrans" presStyleCnt="0"/>
      <dgm:spPr/>
    </dgm:pt>
    <dgm:pt modelId="{87C4F967-010E-4496-8F55-CAC9E1E2E9CA}" type="pres">
      <dgm:prSet presAssocID="{11635EFF-F66D-4A1D-A0F8-B94F37242011}" presName="node" presStyleLbl="node1" presStyleIdx="1" presStyleCnt="9">
        <dgm:presLayoutVars>
          <dgm:bulletEnabled val="1"/>
        </dgm:presLayoutVars>
      </dgm:prSet>
      <dgm:spPr/>
    </dgm:pt>
    <dgm:pt modelId="{FC19A22B-8742-44C1-AAD5-5777E2BAF88B}" type="pres">
      <dgm:prSet presAssocID="{3DAF51F2-C271-4B3C-8564-6A66C6A571DA}" presName="sibTrans" presStyleCnt="0"/>
      <dgm:spPr/>
    </dgm:pt>
    <dgm:pt modelId="{27B7EB57-CCF9-41C8-AB31-0FF85BF71735}" type="pres">
      <dgm:prSet presAssocID="{8BBEB159-72D0-4A22-9454-F0FB5A2CBA25}" presName="node" presStyleLbl="node1" presStyleIdx="2" presStyleCnt="9">
        <dgm:presLayoutVars>
          <dgm:bulletEnabled val="1"/>
        </dgm:presLayoutVars>
      </dgm:prSet>
      <dgm:spPr/>
    </dgm:pt>
    <dgm:pt modelId="{9948DD61-0E81-4C46-A59F-E5EE3E754CA6}" type="pres">
      <dgm:prSet presAssocID="{2EA49F55-A674-4326-8958-FE23C241DC5E}" presName="sibTrans" presStyleCnt="0"/>
      <dgm:spPr/>
    </dgm:pt>
    <dgm:pt modelId="{A2BECBE5-8DB2-45AB-8AD2-57A370413ECA}" type="pres">
      <dgm:prSet presAssocID="{AA3DFEA5-B953-4B9D-B2A9-1ED7C580EBCF}" presName="node" presStyleLbl="node1" presStyleIdx="3" presStyleCnt="9">
        <dgm:presLayoutVars>
          <dgm:bulletEnabled val="1"/>
        </dgm:presLayoutVars>
      </dgm:prSet>
      <dgm:spPr/>
    </dgm:pt>
    <dgm:pt modelId="{8BB706E7-43E7-4B04-9E6A-4A005EACDCCF}" type="pres">
      <dgm:prSet presAssocID="{5D638198-2BC8-4D46-8CDC-FD641EC6C829}" presName="sibTrans" presStyleCnt="0"/>
      <dgm:spPr/>
    </dgm:pt>
    <dgm:pt modelId="{4AD97ABE-DA4E-4040-B36C-BCE38AE1393A}" type="pres">
      <dgm:prSet presAssocID="{B9416B7D-6532-4EF1-8EE6-B4E0E9F767B0}" presName="node" presStyleLbl="node1" presStyleIdx="4" presStyleCnt="9">
        <dgm:presLayoutVars>
          <dgm:bulletEnabled val="1"/>
        </dgm:presLayoutVars>
      </dgm:prSet>
      <dgm:spPr/>
    </dgm:pt>
    <dgm:pt modelId="{05686243-5745-4901-9BDC-8B738BBA5961}" type="pres">
      <dgm:prSet presAssocID="{7B63F9C0-F274-4ED9-8849-70B7CD195EA6}" presName="sibTrans" presStyleCnt="0"/>
      <dgm:spPr/>
    </dgm:pt>
    <dgm:pt modelId="{DE4E7282-2597-4259-8210-1A7536397C00}" type="pres">
      <dgm:prSet presAssocID="{336E8F5A-AA5F-4013-A448-D058EF1826DE}" presName="node" presStyleLbl="node1" presStyleIdx="5" presStyleCnt="9">
        <dgm:presLayoutVars>
          <dgm:bulletEnabled val="1"/>
        </dgm:presLayoutVars>
      </dgm:prSet>
      <dgm:spPr/>
    </dgm:pt>
    <dgm:pt modelId="{F0FB29E6-F1C5-403A-A546-D5BA066208D9}" type="pres">
      <dgm:prSet presAssocID="{0D1F05D4-450C-49D3-A85D-7F85F7D34F20}" presName="sibTrans" presStyleCnt="0"/>
      <dgm:spPr/>
    </dgm:pt>
    <dgm:pt modelId="{EBD07128-339C-46A5-86AB-C5238DBC037D}" type="pres">
      <dgm:prSet presAssocID="{8909F95A-2657-4733-ADCA-2ED113F908E3}" presName="node" presStyleLbl="node1" presStyleIdx="6" presStyleCnt="9">
        <dgm:presLayoutVars>
          <dgm:bulletEnabled val="1"/>
        </dgm:presLayoutVars>
      </dgm:prSet>
      <dgm:spPr/>
    </dgm:pt>
    <dgm:pt modelId="{153A3E3A-EE35-4B0C-B37F-67A7827C37AD}" type="pres">
      <dgm:prSet presAssocID="{75BE0B99-3906-4901-8419-FFB7CF4572AB}" presName="sibTrans" presStyleCnt="0"/>
      <dgm:spPr/>
    </dgm:pt>
    <dgm:pt modelId="{FA2D776F-BFE2-41CC-80C4-17E2D9139A20}" type="pres">
      <dgm:prSet presAssocID="{36C38A20-2F77-4AD7-BFEA-0709F006D598}" presName="node" presStyleLbl="node1" presStyleIdx="7" presStyleCnt="9">
        <dgm:presLayoutVars>
          <dgm:bulletEnabled val="1"/>
        </dgm:presLayoutVars>
      </dgm:prSet>
      <dgm:spPr/>
    </dgm:pt>
    <dgm:pt modelId="{8DF2CAFE-7327-42C0-A5A5-D5BC3EBDC306}" type="pres">
      <dgm:prSet presAssocID="{CB0C6899-DF47-4EA0-B083-0B863866E105}" presName="sibTrans" presStyleCnt="0"/>
      <dgm:spPr/>
    </dgm:pt>
    <dgm:pt modelId="{BE74367B-3BCA-4BDE-849C-68CE5BA4D03C}" type="pres">
      <dgm:prSet presAssocID="{1F0A431A-7BD4-45CA-B9A2-1AAEFE0307DA}" presName="node" presStyleLbl="node1" presStyleIdx="8" presStyleCnt="9">
        <dgm:presLayoutVars>
          <dgm:bulletEnabled val="1"/>
        </dgm:presLayoutVars>
      </dgm:prSet>
      <dgm:spPr/>
    </dgm:pt>
  </dgm:ptLst>
  <dgm:cxnLst>
    <dgm:cxn modelId="{E5CA4E0E-74B2-4398-A41C-0FCA0EFA3E52}" srcId="{DC65F2A2-1263-4CD9-B25B-EEFFEF329E74}" destId="{AA3DFEA5-B953-4B9D-B2A9-1ED7C580EBCF}" srcOrd="3" destOrd="0" parTransId="{FFA2FA60-B418-4F6F-85E8-E06582F8F425}" sibTransId="{5D638198-2BC8-4D46-8CDC-FD641EC6C829}"/>
    <dgm:cxn modelId="{E4A6020F-C3AB-4AE3-973B-C85237E9098B}" type="presOf" srcId="{11635EFF-F66D-4A1D-A0F8-B94F37242011}" destId="{87C4F967-010E-4496-8F55-CAC9E1E2E9CA}" srcOrd="0" destOrd="0" presId="urn:microsoft.com/office/officeart/2005/8/layout/default"/>
    <dgm:cxn modelId="{BE05C814-5D67-408B-BCE8-7880B896C228}" srcId="{DC65F2A2-1263-4CD9-B25B-EEFFEF329E74}" destId="{36C38A20-2F77-4AD7-BFEA-0709F006D598}" srcOrd="7" destOrd="0" parTransId="{070C2F5C-A811-467B-A1DE-AC96EE319D8E}" sibTransId="{CB0C6899-DF47-4EA0-B083-0B863866E105}"/>
    <dgm:cxn modelId="{15FAD330-0640-45EA-BDAF-F0D6464D3DD5}" srcId="{DC65F2A2-1263-4CD9-B25B-EEFFEF329E74}" destId="{54CFA0EE-11CA-449C-87A5-382B2C9B66E2}" srcOrd="0" destOrd="0" parTransId="{61B1EBA0-7139-451F-905D-747A2195E3F5}" sibTransId="{848188B0-413F-4981-B6E1-A25316163D2F}"/>
    <dgm:cxn modelId="{6CE2C65C-163E-471B-A23C-DA8D6C038400}" srcId="{DC65F2A2-1263-4CD9-B25B-EEFFEF329E74}" destId="{336E8F5A-AA5F-4013-A448-D058EF1826DE}" srcOrd="5" destOrd="0" parTransId="{96FF0C43-C8C9-4FB1-8370-6C4C3DC80BE3}" sibTransId="{0D1F05D4-450C-49D3-A85D-7F85F7D34F20}"/>
    <dgm:cxn modelId="{5DE1DE4B-6E82-4063-A24F-29C4504ED601}" type="presOf" srcId="{36C38A20-2F77-4AD7-BFEA-0709F006D598}" destId="{FA2D776F-BFE2-41CC-80C4-17E2D9139A20}" srcOrd="0" destOrd="0" presId="urn:microsoft.com/office/officeart/2005/8/layout/default"/>
    <dgm:cxn modelId="{42EF886F-A772-4F6C-B34F-3EB8E1ED20B6}" type="presOf" srcId="{54CFA0EE-11CA-449C-87A5-382B2C9B66E2}" destId="{1C5ED91F-6196-4E97-9FC6-551060EEA1B7}" srcOrd="0" destOrd="0" presId="urn:microsoft.com/office/officeart/2005/8/layout/default"/>
    <dgm:cxn modelId="{3A54DD74-BAF5-481B-8485-3AA94F0C5DB7}" type="presOf" srcId="{336E8F5A-AA5F-4013-A448-D058EF1826DE}" destId="{DE4E7282-2597-4259-8210-1A7536397C00}" srcOrd="0" destOrd="0" presId="urn:microsoft.com/office/officeart/2005/8/layout/default"/>
    <dgm:cxn modelId="{36AA9E78-13C2-4710-8428-CFA017EF9B33}" srcId="{DC65F2A2-1263-4CD9-B25B-EEFFEF329E74}" destId="{1F0A431A-7BD4-45CA-B9A2-1AAEFE0307DA}" srcOrd="8" destOrd="0" parTransId="{A4D29B0A-D616-413B-8C64-CE8B40F3879F}" sibTransId="{D4917A73-830B-4DD3-BE67-B2A10D7938DD}"/>
    <dgm:cxn modelId="{5C4F2F7C-D647-4BAE-92CA-64FA0341931F}" type="presOf" srcId="{DC65F2A2-1263-4CD9-B25B-EEFFEF329E74}" destId="{1A0A182A-B01D-4E92-969D-5AAD1736D4B4}" srcOrd="0" destOrd="0" presId="urn:microsoft.com/office/officeart/2005/8/layout/default"/>
    <dgm:cxn modelId="{2E4D097D-40A0-49D3-B96F-92771A629130}" srcId="{DC65F2A2-1263-4CD9-B25B-EEFFEF329E74}" destId="{8909F95A-2657-4733-ADCA-2ED113F908E3}" srcOrd="6" destOrd="0" parTransId="{8EE41E00-8BAE-41FF-B1F6-2937395518BB}" sibTransId="{75BE0B99-3906-4901-8419-FFB7CF4572AB}"/>
    <dgm:cxn modelId="{FE824186-A815-4F4D-BE3B-F62DDA03A0D7}" type="presOf" srcId="{8909F95A-2657-4733-ADCA-2ED113F908E3}" destId="{EBD07128-339C-46A5-86AB-C5238DBC037D}" srcOrd="0" destOrd="0" presId="urn:microsoft.com/office/officeart/2005/8/layout/default"/>
    <dgm:cxn modelId="{FC4B8C91-E413-4CCA-AEBB-0CFCEE930ECF}" type="presOf" srcId="{8BBEB159-72D0-4A22-9454-F0FB5A2CBA25}" destId="{27B7EB57-CCF9-41C8-AB31-0FF85BF71735}" srcOrd="0" destOrd="0" presId="urn:microsoft.com/office/officeart/2005/8/layout/default"/>
    <dgm:cxn modelId="{070ED291-937E-4677-9A65-7DB16A441A53}" type="presOf" srcId="{AA3DFEA5-B953-4B9D-B2A9-1ED7C580EBCF}" destId="{A2BECBE5-8DB2-45AB-8AD2-57A370413ECA}" srcOrd="0" destOrd="0" presId="urn:microsoft.com/office/officeart/2005/8/layout/default"/>
    <dgm:cxn modelId="{B476CA95-90ED-4B0C-9AA7-72FA5B4E4A99}" srcId="{DC65F2A2-1263-4CD9-B25B-EEFFEF329E74}" destId="{8BBEB159-72D0-4A22-9454-F0FB5A2CBA25}" srcOrd="2" destOrd="0" parTransId="{A446E0FA-B084-4855-95B9-2F089F1DC38F}" sibTransId="{2EA49F55-A674-4326-8958-FE23C241DC5E}"/>
    <dgm:cxn modelId="{244539C1-43C6-488F-B437-BB3366FA8DB2}" type="presOf" srcId="{1F0A431A-7BD4-45CA-B9A2-1AAEFE0307DA}" destId="{BE74367B-3BCA-4BDE-849C-68CE5BA4D03C}" srcOrd="0" destOrd="0" presId="urn:microsoft.com/office/officeart/2005/8/layout/default"/>
    <dgm:cxn modelId="{6E918EC3-72AC-49EE-A68C-FCA1D86B00D9}" srcId="{DC65F2A2-1263-4CD9-B25B-EEFFEF329E74}" destId="{B9416B7D-6532-4EF1-8EE6-B4E0E9F767B0}" srcOrd="4" destOrd="0" parTransId="{FC825C1D-413A-4D3B-84FD-3662ACCB76DD}" sibTransId="{7B63F9C0-F274-4ED9-8849-70B7CD195EA6}"/>
    <dgm:cxn modelId="{FFE750C8-60C3-454B-BE34-C08BFB40EBB0}" type="presOf" srcId="{B9416B7D-6532-4EF1-8EE6-B4E0E9F767B0}" destId="{4AD97ABE-DA4E-4040-B36C-BCE38AE1393A}" srcOrd="0" destOrd="0" presId="urn:microsoft.com/office/officeart/2005/8/layout/default"/>
    <dgm:cxn modelId="{DB8F6FF2-8297-4CBC-9608-29D598EC1FAE}" srcId="{DC65F2A2-1263-4CD9-B25B-EEFFEF329E74}" destId="{11635EFF-F66D-4A1D-A0F8-B94F37242011}" srcOrd="1" destOrd="0" parTransId="{50E3572C-8A5F-49A2-800F-2E519B4D7BE7}" sibTransId="{3DAF51F2-C271-4B3C-8564-6A66C6A571DA}"/>
    <dgm:cxn modelId="{7B33C89E-6833-4226-9FC7-E31567CCBFC7}" type="presParOf" srcId="{1A0A182A-B01D-4E92-969D-5AAD1736D4B4}" destId="{1C5ED91F-6196-4E97-9FC6-551060EEA1B7}" srcOrd="0" destOrd="0" presId="urn:microsoft.com/office/officeart/2005/8/layout/default"/>
    <dgm:cxn modelId="{824387ED-F449-4B7A-98D4-C4698DBDF6FF}" type="presParOf" srcId="{1A0A182A-B01D-4E92-969D-5AAD1736D4B4}" destId="{B25E5A8B-B794-46B0-B877-792BB3AB5E8A}" srcOrd="1" destOrd="0" presId="urn:microsoft.com/office/officeart/2005/8/layout/default"/>
    <dgm:cxn modelId="{D9280641-2D32-432B-A189-FA409B9422A1}" type="presParOf" srcId="{1A0A182A-B01D-4E92-969D-5AAD1736D4B4}" destId="{87C4F967-010E-4496-8F55-CAC9E1E2E9CA}" srcOrd="2" destOrd="0" presId="urn:microsoft.com/office/officeart/2005/8/layout/default"/>
    <dgm:cxn modelId="{9F29786E-6776-45C4-A683-463C9EC252A3}" type="presParOf" srcId="{1A0A182A-B01D-4E92-969D-5AAD1736D4B4}" destId="{FC19A22B-8742-44C1-AAD5-5777E2BAF88B}" srcOrd="3" destOrd="0" presId="urn:microsoft.com/office/officeart/2005/8/layout/default"/>
    <dgm:cxn modelId="{47064A85-29AE-49BD-AC8D-DAC91D6B6776}" type="presParOf" srcId="{1A0A182A-B01D-4E92-969D-5AAD1736D4B4}" destId="{27B7EB57-CCF9-41C8-AB31-0FF85BF71735}" srcOrd="4" destOrd="0" presId="urn:microsoft.com/office/officeart/2005/8/layout/default"/>
    <dgm:cxn modelId="{7CC9F039-FD9D-4273-9EC0-497ED6FC0664}" type="presParOf" srcId="{1A0A182A-B01D-4E92-969D-5AAD1736D4B4}" destId="{9948DD61-0E81-4C46-A59F-E5EE3E754CA6}" srcOrd="5" destOrd="0" presId="urn:microsoft.com/office/officeart/2005/8/layout/default"/>
    <dgm:cxn modelId="{F6F5AF5C-E850-41FB-B889-7CE1E1785C41}" type="presParOf" srcId="{1A0A182A-B01D-4E92-969D-5AAD1736D4B4}" destId="{A2BECBE5-8DB2-45AB-8AD2-57A370413ECA}" srcOrd="6" destOrd="0" presId="urn:microsoft.com/office/officeart/2005/8/layout/default"/>
    <dgm:cxn modelId="{7C790C54-D886-48A8-BDA0-8B2683B6EA30}" type="presParOf" srcId="{1A0A182A-B01D-4E92-969D-5AAD1736D4B4}" destId="{8BB706E7-43E7-4B04-9E6A-4A005EACDCCF}" srcOrd="7" destOrd="0" presId="urn:microsoft.com/office/officeart/2005/8/layout/default"/>
    <dgm:cxn modelId="{7A7A2028-29E6-4E60-A9C5-F9E4F3EFF8BF}" type="presParOf" srcId="{1A0A182A-B01D-4E92-969D-5AAD1736D4B4}" destId="{4AD97ABE-DA4E-4040-B36C-BCE38AE1393A}" srcOrd="8" destOrd="0" presId="urn:microsoft.com/office/officeart/2005/8/layout/default"/>
    <dgm:cxn modelId="{E890FDB4-0527-45DD-8721-A5A503014B2D}" type="presParOf" srcId="{1A0A182A-B01D-4E92-969D-5AAD1736D4B4}" destId="{05686243-5745-4901-9BDC-8B738BBA5961}" srcOrd="9" destOrd="0" presId="urn:microsoft.com/office/officeart/2005/8/layout/default"/>
    <dgm:cxn modelId="{9E771D25-C394-4F53-8FD8-11AC315C9009}" type="presParOf" srcId="{1A0A182A-B01D-4E92-969D-5AAD1736D4B4}" destId="{DE4E7282-2597-4259-8210-1A7536397C00}" srcOrd="10" destOrd="0" presId="urn:microsoft.com/office/officeart/2005/8/layout/default"/>
    <dgm:cxn modelId="{F25CF97C-F901-4480-8594-89510E5109E5}" type="presParOf" srcId="{1A0A182A-B01D-4E92-969D-5AAD1736D4B4}" destId="{F0FB29E6-F1C5-403A-A546-D5BA066208D9}" srcOrd="11" destOrd="0" presId="urn:microsoft.com/office/officeart/2005/8/layout/default"/>
    <dgm:cxn modelId="{F3ECBB85-30C0-436D-9E7B-5004AD0BFAB8}" type="presParOf" srcId="{1A0A182A-B01D-4E92-969D-5AAD1736D4B4}" destId="{EBD07128-339C-46A5-86AB-C5238DBC037D}" srcOrd="12" destOrd="0" presId="urn:microsoft.com/office/officeart/2005/8/layout/default"/>
    <dgm:cxn modelId="{B2F27386-9B4E-4A21-A9A3-0A1111B59766}" type="presParOf" srcId="{1A0A182A-B01D-4E92-969D-5AAD1736D4B4}" destId="{153A3E3A-EE35-4B0C-B37F-67A7827C37AD}" srcOrd="13" destOrd="0" presId="urn:microsoft.com/office/officeart/2005/8/layout/default"/>
    <dgm:cxn modelId="{C2CF02D9-7E68-44F5-8405-EF39ADBEC51C}" type="presParOf" srcId="{1A0A182A-B01D-4E92-969D-5AAD1736D4B4}" destId="{FA2D776F-BFE2-41CC-80C4-17E2D9139A20}" srcOrd="14" destOrd="0" presId="urn:microsoft.com/office/officeart/2005/8/layout/default"/>
    <dgm:cxn modelId="{8D5322B9-8989-46FD-9FD3-1FC71C398C5A}" type="presParOf" srcId="{1A0A182A-B01D-4E92-969D-5AAD1736D4B4}" destId="{8DF2CAFE-7327-42C0-A5A5-D5BC3EBDC306}" srcOrd="15" destOrd="0" presId="urn:microsoft.com/office/officeart/2005/8/layout/default"/>
    <dgm:cxn modelId="{F708E801-076E-4053-9950-CA52C98FE4D1}" type="presParOf" srcId="{1A0A182A-B01D-4E92-969D-5AAD1736D4B4}" destId="{BE74367B-3BCA-4BDE-849C-68CE5BA4D03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ED91F-6196-4E97-9FC6-551060EEA1B7}">
      <dsp:nvSpPr>
        <dsp:cNvPr id="0" name=""/>
        <dsp:cNvSpPr/>
      </dsp:nvSpPr>
      <dsp:spPr>
        <a:xfrm>
          <a:off x="0" y="1269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MERCANTIL</a:t>
          </a:r>
        </a:p>
      </dsp:txBody>
      <dsp:txXfrm>
        <a:off x="0" y="126999"/>
        <a:ext cx="1904999" cy="1143000"/>
      </dsp:txXfrm>
    </dsp:sp>
    <dsp:sp modelId="{87C4F967-010E-4496-8F55-CAC9E1E2E9CA}">
      <dsp:nvSpPr>
        <dsp:cNvPr id="0" name=""/>
        <dsp:cNvSpPr/>
      </dsp:nvSpPr>
      <dsp:spPr>
        <a:xfrm>
          <a:off x="2095500" y="1269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DE ENTIDADES SIN ÁNIMO DE LUCRO</a:t>
          </a:r>
        </a:p>
      </dsp:txBody>
      <dsp:txXfrm>
        <a:off x="2095500" y="126999"/>
        <a:ext cx="1904999" cy="1143000"/>
      </dsp:txXfrm>
    </dsp:sp>
    <dsp:sp modelId="{27B7EB57-CCF9-41C8-AB31-0FF85BF71735}">
      <dsp:nvSpPr>
        <dsp:cNvPr id="0" name=""/>
        <dsp:cNvSpPr/>
      </dsp:nvSpPr>
      <dsp:spPr>
        <a:xfrm>
          <a:off x="4191000" y="1269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DE ECONOMÍA SOLIDARIA</a:t>
          </a:r>
        </a:p>
      </dsp:txBody>
      <dsp:txXfrm>
        <a:off x="4191000" y="126999"/>
        <a:ext cx="1904999" cy="1143000"/>
      </dsp:txXfrm>
    </dsp:sp>
    <dsp:sp modelId="{A2BECBE5-8DB2-45AB-8AD2-57A370413ECA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ÚNICO DE PROPONENTES</a:t>
          </a:r>
        </a:p>
      </dsp:txBody>
      <dsp:txXfrm>
        <a:off x="0" y="1460500"/>
        <a:ext cx="1904999" cy="1143000"/>
      </dsp:txXfrm>
    </dsp:sp>
    <dsp:sp modelId="{4AD97ABE-DA4E-4040-B36C-BCE38AE1393A}">
      <dsp:nvSpPr>
        <dsp:cNvPr id="0" name=""/>
        <dsp:cNvSpPr/>
      </dsp:nvSpPr>
      <dsp:spPr>
        <a:xfrm>
          <a:off x="2095500" y="14604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DE ACTIVIDADES DE JUEGO DE AZAR</a:t>
          </a:r>
        </a:p>
      </dsp:txBody>
      <dsp:txXfrm>
        <a:off x="2095500" y="1460499"/>
        <a:ext cx="1904999" cy="1143000"/>
      </dsp:txXfrm>
    </dsp:sp>
    <dsp:sp modelId="{DE4E7282-2597-4259-8210-1A7536397C00}">
      <dsp:nvSpPr>
        <dsp:cNvPr id="0" name=""/>
        <dsp:cNvSpPr/>
      </dsp:nvSpPr>
      <dsp:spPr>
        <a:xfrm>
          <a:off x="4191000" y="14604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DE VEEDURÍAS CIUDADANAS</a:t>
          </a:r>
        </a:p>
      </dsp:txBody>
      <dsp:txXfrm>
        <a:off x="4191000" y="1460499"/>
        <a:ext cx="1904999" cy="1143000"/>
      </dsp:txXfrm>
    </dsp:sp>
    <dsp:sp modelId="{EBD07128-339C-46A5-86AB-C5238DBC037D}">
      <dsp:nvSpPr>
        <dsp:cNvPr id="0" name=""/>
        <dsp:cNvSpPr/>
      </dsp:nvSpPr>
      <dsp:spPr>
        <a:xfrm>
          <a:off x="0" y="27939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>
              <a:latin typeface="Palatino Linotype" panose="02040502050505030304" pitchFamily="18" charset="0"/>
            </a:rPr>
            <a:t>REGISTRO NACIONAL DE TURISMO</a:t>
          </a:r>
        </a:p>
      </dsp:txBody>
      <dsp:txXfrm>
        <a:off x="0" y="2793999"/>
        <a:ext cx="1904999" cy="1143000"/>
      </dsp:txXfrm>
    </dsp:sp>
    <dsp:sp modelId="{FA2D776F-BFE2-41CC-80C4-17E2D9139A20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>
              <a:latin typeface="Palatino Linotype" panose="02040502050505030304" pitchFamily="18" charset="0"/>
            </a:rPr>
            <a:t>REGISTRO ÚNICO NACIONAL DE ENTIDADES OPERADORAS DE LIBRANZA</a:t>
          </a:r>
        </a:p>
      </dsp:txBody>
      <dsp:txXfrm>
        <a:off x="2095500" y="2793999"/>
        <a:ext cx="1904999" cy="1143000"/>
      </dsp:txXfrm>
    </dsp:sp>
    <dsp:sp modelId="{BE74367B-3BCA-4BDE-849C-68CE5BA4D03C}">
      <dsp:nvSpPr>
        <dsp:cNvPr id="0" name=""/>
        <dsp:cNvSpPr/>
      </dsp:nvSpPr>
      <dsp:spPr>
        <a:xfrm>
          <a:off x="4191000" y="2794000"/>
          <a:ext cx="1904999" cy="1143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>
              <a:latin typeface="Palatino Linotype" panose="02040502050505030304" pitchFamily="18" charset="0"/>
            </a:rPr>
            <a:t>REGISTRO DE ONG EXTRANJERA DE DERECHO PRIVADO</a:t>
          </a:r>
        </a:p>
      </dsp:txBody>
      <dsp:txXfrm>
        <a:off x="4191000" y="2794000"/>
        <a:ext cx="1904999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296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374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2964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2843808" y="2130425"/>
            <a:ext cx="5614392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43808" y="4221088"/>
            <a:ext cx="5688632" cy="132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34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4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itchFamily="2" charset="2"/>
              <a:buChar char="q"/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742950" indent="-285750"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 marL="1143000" indent="-228600"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10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01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893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39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95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2843808" y="2130425"/>
            <a:ext cx="5614392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43808" y="4221088"/>
            <a:ext cx="5688632" cy="132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634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4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094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itchFamily="2" charset="2"/>
              <a:buChar char="q"/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742950" indent="-285750">
              <a:buFont typeface="Courier New" pitchFamily="49" charset="0"/>
              <a:buChar char="o"/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 marL="1143000" indent="-228600">
              <a:buFont typeface="Wingdings" pitchFamily="2" charset="2"/>
              <a:buChar char="Ø"/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41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801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589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663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6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3C23-A1A0-494D-9F45-C3B212900BA2}" type="datetimeFigureOut">
              <a:rPr lang="es-CO" smtClean="0"/>
              <a:t>13/08/2019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2A9C7-3207-4DA9-9E2C-865BF6257C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3C23-A1A0-494D-9F45-C3B212900BA2}" type="datetimeFigureOut">
              <a:rPr lang="es-CO" smtClean="0"/>
              <a:t>13/08/2019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A9C7-3207-4DA9-9E2C-865BF6257C0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1232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3C23-A1A0-494D-9F45-C3B212900BA2}" type="datetimeFigureOut">
              <a:rPr lang="es-CO" smtClean="0"/>
              <a:t>13/08/2019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A9C7-3207-4DA9-9E2C-865BF6257C0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1232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27551" y="114243"/>
            <a:ext cx="8841160" cy="628356"/>
          </a:xfrm>
        </p:spPr>
        <p:txBody>
          <a:bodyPr/>
          <a:lstStyle/>
          <a:p>
            <a:r>
              <a:rPr lang="es-CO" sz="4000" dirty="0">
                <a:latin typeface="Palatino Linotype" panose="02040502050505030304" pitchFamily="18" charset="0"/>
              </a:rPr>
              <a:t>JURISDICCIÓN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pic>
        <p:nvPicPr>
          <p:cNvPr id="1026" name="Picture 2" descr="C:\Users\Vicepreside\Downloads\Mapa Jurisdiccion cc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1196752"/>
            <a:ext cx="4528729" cy="525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79512" y="476672"/>
            <a:ext cx="1944216" cy="6283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14 DE 25 </a:t>
            </a:r>
            <a:r>
              <a:rPr lang="es-CO" sz="2000" dirty="0">
                <a:latin typeface="Palatino Linotype" panose="02040502050505030304" pitchFamily="18" charset="0"/>
              </a:rPr>
              <a:t>MUNICIPIOS</a:t>
            </a:r>
            <a:endParaRPr lang="es-CO" sz="3200" dirty="0">
              <a:latin typeface="Palatino Linotype" panose="02040502050505030304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676022" y="5101689"/>
            <a:ext cx="1944216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 1.098.577</a:t>
            </a:r>
          </a:p>
          <a:p>
            <a:r>
              <a:rPr lang="es-CO" sz="1400" dirty="0">
                <a:latin typeface="Palatino Linotype" panose="02040502050505030304" pitchFamily="18" charset="0"/>
              </a:rPr>
              <a:t>POBLACIÓN DEPARTAMENTAL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7308304" y="3259053"/>
            <a:ext cx="16209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 829.115</a:t>
            </a: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POBLACIÓN</a:t>
            </a: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JURISDICCIÓN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948264" y="980728"/>
            <a:ext cx="18352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75%</a:t>
            </a: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DE LA POBLACIÓN DEL DEPARTAMENTO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358550" y="5223393"/>
            <a:ext cx="2635235" cy="8367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7202,77 Km2</a:t>
            </a:r>
          </a:p>
          <a:p>
            <a:r>
              <a:rPr lang="es-CO" sz="1400" dirty="0">
                <a:latin typeface="Palatino Linotype" panose="02040502050505030304" pitchFamily="18" charset="0"/>
              </a:rPr>
              <a:t>EXTENSIÓN DEPARTAMENTAL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880439" y="3766885"/>
            <a:ext cx="25891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 6226,51 Km2</a:t>
            </a: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EXTENSIÓN</a:t>
            </a:r>
            <a:endParaRPr lang="es-CO" sz="14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JURISDICCIÓN 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481830" y="2134168"/>
            <a:ext cx="200193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86%</a:t>
            </a: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DE LA EXTENSIÓN DEL DEPARTAMENTO</a:t>
            </a:r>
          </a:p>
        </p:txBody>
      </p:sp>
    </p:spTree>
    <p:extLst>
      <p:ext uri="{BB962C8B-B14F-4D97-AF65-F5344CB8AC3E}">
        <p14:creationId xmlns:p14="http://schemas.microsoft.com/office/powerpoint/2010/main" val="87722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60472" y="666550"/>
            <a:ext cx="8841160" cy="628356"/>
          </a:xfrm>
        </p:spPr>
        <p:txBody>
          <a:bodyPr/>
          <a:lstStyle/>
          <a:p>
            <a:r>
              <a:rPr lang="es-CO" sz="4000" dirty="0">
                <a:latin typeface="Palatino Linotype" panose="02040502050505030304" pitchFamily="18" charset="0"/>
              </a:rPr>
              <a:t>SECCIONALES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6596832" y="5005221"/>
            <a:ext cx="232467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 88%</a:t>
            </a:r>
          </a:p>
          <a:p>
            <a:pPr algn="ctr"/>
            <a:r>
              <a:rPr lang="es-CO" sz="14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DE LOS COMERCIANTES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2043335"/>
            <a:ext cx="183526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7  </a:t>
            </a:r>
          </a:p>
          <a:p>
            <a:pPr algn="ctr"/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OFICINAS </a:t>
            </a:r>
          </a:p>
          <a:p>
            <a:pPr algn="ctr"/>
            <a:endParaRPr lang="es-CO" sz="16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algn="ctr"/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EN </a:t>
            </a:r>
          </a:p>
          <a:p>
            <a:pPr algn="ctr"/>
            <a:endParaRPr lang="es-CO" sz="16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algn="ctr"/>
            <a:r>
              <a:rPr lang="es-CO" sz="3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6</a:t>
            </a:r>
          </a:p>
          <a:p>
            <a:pPr algn="ctr"/>
            <a:r>
              <a:rPr lang="es-CO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MUNICIPIOS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3E6E548-F28E-468B-B273-0C24BDC801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91" t="830" r="65569" b="66390"/>
          <a:stretch/>
        </p:blipFill>
        <p:spPr>
          <a:xfrm>
            <a:off x="2771802" y="2117399"/>
            <a:ext cx="1440161" cy="115212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9F68FD4F-6AE5-47A9-92D3-4B7B020DA1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93" t="50000" r="67066" b="17220"/>
          <a:stretch/>
        </p:blipFill>
        <p:spPr>
          <a:xfrm>
            <a:off x="2771801" y="3429000"/>
            <a:ext cx="1440162" cy="1152128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DE5A9196-F6B9-44AD-8196-30BB5D4554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425" t="50000" r="34132" b="17220"/>
          <a:stretch/>
        </p:blipFill>
        <p:spPr>
          <a:xfrm>
            <a:off x="4378284" y="3429000"/>
            <a:ext cx="1368152" cy="1152128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626CF3CD-D941-4CEA-8791-58D4A71486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862" t="50000" r="2694" b="17220"/>
          <a:stretch/>
        </p:blipFill>
        <p:spPr>
          <a:xfrm>
            <a:off x="5912757" y="3429000"/>
            <a:ext cx="1368151" cy="115212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52BAC843-A195-4490-B6BF-215DBEA8FE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863" t="2879" r="2694" b="65921"/>
          <a:stretch/>
        </p:blipFill>
        <p:spPr>
          <a:xfrm>
            <a:off x="5940152" y="2117399"/>
            <a:ext cx="1368152" cy="1153838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52DD2997-E64F-4924-B37B-5E92D0BDB3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05" t="1460" r="35052" b="65760"/>
          <a:stretch/>
        </p:blipFill>
        <p:spPr>
          <a:xfrm>
            <a:off x="4378284" y="2117399"/>
            <a:ext cx="136815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5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39552" y="386241"/>
            <a:ext cx="8064896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REGISTROS PÚBLICOS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DAF6FC6-228F-493E-A000-229E5569F0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240797"/>
              </p:ext>
            </p:extLst>
          </p:nvPr>
        </p:nvGraphicFramePr>
        <p:xfrm>
          <a:off x="1524000" y="12169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134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F00644E-BC32-4709-96A1-2D6BC1C721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380"/>
          <a:stretch/>
        </p:blipFill>
        <p:spPr>
          <a:xfrm>
            <a:off x="1169905" y="1906555"/>
            <a:ext cx="3402095" cy="32921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267744" y="3552617"/>
            <a:ext cx="1530675" cy="504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2400" dirty="0">
                <a:latin typeface="Palatino Linotype" panose="02040502050505030304" pitchFamily="18" charset="0"/>
              </a:rPr>
              <a:t>62.097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93B7EDD-A675-4CB2-B29E-3AC0AC393CE9}"/>
              </a:ext>
            </a:extLst>
          </p:cNvPr>
          <p:cNvSpPr txBox="1">
            <a:spLocks/>
          </p:cNvSpPr>
          <p:nvPr/>
        </p:nvSpPr>
        <p:spPr>
          <a:xfrm>
            <a:off x="539552" y="692696"/>
            <a:ext cx="8064896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MATRÍCULAS VIGENTES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0942C18-BA59-4CEB-A998-399B397AA3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009" t="5014" r="23008" b="5016"/>
          <a:stretch/>
        </p:blipFill>
        <p:spPr>
          <a:xfrm>
            <a:off x="5638499" y="2688521"/>
            <a:ext cx="2232248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1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39552" y="360430"/>
            <a:ext cx="8064896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COMERCIANTES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A3F0F34-28DE-4D38-9C02-F8A10067A4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936" t="8333" r="12783" b="2083"/>
          <a:stretch/>
        </p:blipFill>
        <p:spPr>
          <a:xfrm>
            <a:off x="2987824" y="2857789"/>
            <a:ext cx="5544616" cy="309634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980E966-53BF-4E43-9D40-02FD573FFE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96552" y="908720"/>
            <a:ext cx="4572396" cy="274343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436096" y="1557688"/>
            <a:ext cx="2448272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34,330</a:t>
            </a:r>
          </a:p>
          <a:p>
            <a:r>
              <a:rPr lang="es-CO" sz="2000" dirty="0">
                <a:latin typeface="Palatino Linotype" panose="02040502050505030304" pitchFamily="18" charset="0"/>
              </a:rPr>
              <a:t>MATRÍCULAS VIGENTES</a:t>
            </a:r>
          </a:p>
        </p:txBody>
      </p:sp>
    </p:spTree>
    <p:extLst>
      <p:ext uri="{BB962C8B-B14F-4D97-AF65-F5344CB8AC3E}">
        <p14:creationId xmlns:p14="http://schemas.microsoft.com/office/powerpoint/2010/main" val="80721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95536" y="476672"/>
            <a:ext cx="8064896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ESTABLECIMIENTOS, AGENCIAS Y</a:t>
            </a:r>
          </a:p>
          <a:p>
            <a:r>
              <a:rPr lang="es-CO" sz="3200" dirty="0">
                <a:latin typeface="Palatino Linotype" panose="02040502050505030304" pitchFamily="18" charset="0"/>
              </a:rPr>
              <a:t>SUCURSALES</a:t>
            </a:r>
          </a:p>
          <a:p>
            <a:endParaRPr lang="es-CO" sz="3200" dirty="0">
              <a:latin typeface="Palatino Linotype" panose="0204050205050503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6044386" cy="3162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A766967-58B0-45E5-83E8-2DA5273E2F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891" r="16600"/>
          <a:stretch/>
        </p:blipFill>
        <p:spPr>
          <a:xfrm>
            <a:off x="251520" y="1337201"/>
            <a:ext cx="3024336" cy="2743438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868144" y="1700808"/>
            <a:ext cx="2448272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27,767</a:t>
            </a:r>
          </a:p>
          <a:p>
            <a:r>
              <a:rPr lang="es-CO" sz="2000" dirty="0">
                <a:latin typeface="Palatino Linotype" panose="02040502050505030304" pitchFamily="18" charset="0"/>
              </a:rPr>
              <a:t>MATRÍCULAS VIGENTES</a:t>
            </a:r>
          </a:p>
        </p:txBody>
      </p:sp>
    </p:spTree>
    <p:extLst>
      <p:ext uri="{BB962C8B-B14F-4D97-AF65-F5344CB8AC3E}">
        <p14:creationId xmlns:p14="http://schemas.microsoft.com/office/powerpoint/2010/main" val="3870537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95536" y="476672"/>
            <a:ext cx="8064896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ASPECTOS RELEVANTES DEL TEJIDO EMPRESARIAL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ECDE764-50A4-4C64-91E1-181C934CDCB7}"/>
              </a:ext>
            </a:extLst>
          </p:cNvPr>
          <p:cNvSpPr/>
          <p:nvPr/>
        </p:nvSpPr>
        <p:spPr>
          <a:xfrm>
            <a:off x="262148" y="5037214"/>
            <a:ext cx="4176464" cy="465694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</a:pP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ACTIVIDADES ECONÓMICAS CON MAYOR PROMEDIO DE EDAD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49E0351-CA0C-4A6A-8AAA-4ABAEEAFE0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67" y="3138066"/>
            <a:ext cx="4069317" cy="1913472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1A89B1EA-BED8-498A-980D-03265E63EA94}"/>
              </a:ext>
            </a:extLst>
          </p:cNvPr>
          <p:cNvSpPr/>
          <p:nvPr/>
        </p:nvSpPr>
        <p:spPr>
          <a:xfrm>
            <a:off x="5868144" y="4731452"/>
            <a:ext cx="3076631" cy="10772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96% </a:t>
            </a:r>
          </a:p>
          <a:p>
            <a:pPr algn="ctr">
              <a:spcBef>
                <a:spcPct val="0"/>
              </a:spcBef>
            </a:pPr>
            <a:r>
              <a:rPr lang="es-CO" sz="20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DE LAS EMPRESAS SON MICRO</a:t>
            </a:r>
            <a:endParaRPr lang="es-CO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  <a:ea typeface="+mj-ea"/>
              <a:cs typeface="+mj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E54BBA8-6F1B-4589-9601-C1F83902C85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130" t="14376" r="7636" b="11195"/>
          <a:stretch/>
        </p:blipFill>
        <p:spPr>
          <a:xfrm>
            <a:off x="4642891" y="2043118"/>
            <a:ext cx="4493882" cy="268833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F6C3A6ED-6D65-4C0F-9952-6AAAD13A582A}"/>
              </a:ext>
            </a:extLst>
          </p:cNvPr>
          <p:cNvSpPr/>
          <p:nvPr/>
        </p:nvSpPr>
        <p:spPr>
          <a:xfrm>
            <a:off x="1628056" y="2243631"/>
            <a:ext cx="2379134" cy="107721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s-CO" sz="3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5,19 AÑOS</a:t>
            </a:r>
          </a:p>
          <a:p>
            <a:pPr algn="ctr">
              <a:spcBef>
                <a:spcPct val="0"/>
              </a:spcBef>
            </a:pP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rPr>
              <a:t>EDAD PROMEDIO</a:t>
            </a:r>
          </a:p>
        </p:txBody>
      </p:sp>
    </p:spTree>
    <p:extLst>
      <p:ext uri="{BB962C8B-B14F-4D97-AF65-F5344CB8AC3E}">
        <p14:creationId xmlns:p14="http://schemas.microsoft.com/office/powerpoint/2010/main" val="314199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5BD4ECFC-166F-4F21-B455-09A8DB3FB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5" y="5692459"/>
            <a:ext cx="1530675" cy="1142999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39551" y="509712"/>
            <a:ext cx="8064896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Humanst521 BT" pitchFamily="34" charset="0"/>
                <a:ea typeface="+mj-ea"/>
                <a:cs typeface="+mj-cs"/>
              </a:defRPr>
            </a:lvl1pPr>
          </a:lstStyle>
          <a:p>
            <a:r>
              <a:rPr lang="es-CO" sz="3200" dirty="0">
                <a:latin typeface="Palatino Linotype" panose="02040502050505030304" pitchFamily="18" charset="0"/>
              </a:rPr>
              <a:t>ACTIVIDAD ECONÓMICA</a:t>
            </a:r>
          </a:p>
          <a:p>
            <a:endParaRPr lang="es-CO" sz="3200" dirty="0">
              <a:latin typeface="Palatino Linotype" panose="0204050205050503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5A0C842-CCBF-4491-872D-6F28EBEB9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745" y="1196752"/>
            <a:ext cx="6780509" cy="479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6314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1615</TotalTime>
  <Words>137</Words>
  <Application>Microsoft Office PowerPoint</Application>
  <PresentationFormat>Presentación en pantalla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Humanst521 BT</vt:lpstr>
      <vt:lpstr>Palatino Linotype</vt:lpstr>
      <vt:lpstr>Wingdings</vt:lpstr>
      <vt:lpstr>Default Theme</vt:lpstr>
      <vt:lpstr>Tema1</vt:lpstr>
      <vt:lpstr>JURISDICCIÓN</vt:lpstr>
      <vt:lpstr>SECCIONALES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observatorio</dc:creator>
  <cp:lastModifiedBy>CAMARA DE COMERCIO DE VALLEDUPAR</cp:lastModifiedBy>
  <cp:revision>94</cp:revision>
  <cp:lastPrinted>2019-08-08T16:16:22Z</cp:lastPrinted>
  <dcterms:created xsi:type="dcterms:W3CDTF">2015-02-03T22:45:45Z</dcterms:created>
  <dcterms:modified xsi:type="dcterms:W3CDTF">2019-08-13T17:23:51Z</dcterms:modified>
</cp:coreProperties>
</file>