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8" autoAdjust="0"/>
    <p:restoredTop sz="94660"/>
  </p:normalViewPr>
  <p:slideViewPr>
    <p:cSldViewPr snapToGrid="0" showGuides="1">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677F370B-08A7-4BD4-B033-E5E9D9FCC86C}" type="datetimeFigureOut">
              <a:rPr lang="en-US" smtClean="0"/>
              <a:t>11/3/2022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95CC338-2A97-4579-B6C8-3135683A3DE9}" type="slidenum">
              <a:rPr lang="en-US" smtClean="0"/>
              <a:t>‹Nº›</a:t>
            </a:fld>
            <a:endParaRPr lang="en-US"/>
          </a:p>
        </p:txBody>
      </p:sp>
    </p:spTree>
    <p:extLst>
      <p:ext uri="{BB962C8B-B14F-4D97-AF65-F5344CB8AC3E}">
        <p14:creationId xmlns:p14="http://schemas.microsoft.com/office/powerpoint/2010/main" val="4172932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677F370B-08A7-4BD4-B033-E5E9D9FCC86C}" type="datetimeFigureOut">
              <a:rPr lang="en-US" smtClean="0"/>
              <a:t>11/3/2022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95CC338-2A97-4579-B6C8-3135683A3DE9}" type="slidenum">
              <a:rPr lang="en-US" smtClean="0"/>
              <a:t>‹Nº›</a:t>
            </a:fld>
            <a:endParaRPr lang="en-US"/>
          </a:p>
        </p:txBody>
      </p:sp>
    </p:spTree>
    <p:extLst>
      <p:ext uri="{BB962C8B-B14F-4D97-AF65-F5344CB8AC3E}">
        <p14:creationId xmlns:p14="http://schemas.microsoft.com/office/powerpoint/2010/main" val="103474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677F370B-08A7-4BD4-B033-E5E9D9FCC86C}" type="datetimeFigureOut">
              <a:rPr lang="en-US" smtClean="0"/>
              <a:t>11/3/2022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95CC338-2A97-4579-B6C8-3135683A3DE9}" type="slidenum">
              <a:rPr lang="en-US" smtClean="0"/>
              <a:t>‹Nº›</a:t>
            </a:fld>
            <a:endParaRPr lang="en-US"/>
          </a:p>
        </p:txBody>
      </p:sp>
    </p:spTree>
    <p:extLst>
      <p:ext uri="{BB962C8B-B14F-4D97-AF65-F5344CB8AC3E}">
        <p14:creationId xmlns:p14="http://schemas.microsoft.com/office/powerpoint/2010/main" val="265749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677F370B-08A7-4BD4-B033-E5E9D9FCC86C}" type="datetimeFigureOut">
              <a:rPr lang="en-US" smtClean="0"/>
              <a:t>11/3/2022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95CC338-2A97-4579-B6C8-3135683A3DE9}" type="slidenum">
              <a:rPr lang="en-US" smtClean="0"/>
              <a:t>‹Nº›</a:t>
            </a:fld>
            <a:endParaRPr lang="en-US"/>
          </a:p>
        </p:txBody>
      </p:sp>
    </p:spTree>
    <p:extLst>
      <p:ext uri="{BB962C8B-B14F-4D97-AF65-F5344CB8AC3E}">
        <p14:creationId xmlns:p14="http://schemas.microsoft.com/office/powerpoint/2010/main" val="3945616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677F370B-08A7-4BD4-B033-E5E9D9FCC86C}" type="datetimeFigureOut">
              <a:rPr lang="en-US" smtClean="0"/>
              <a:t>11/3/2022</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795CC338-2A97-4579-B6C8-3135683A3DE9}" type="slidenum">
              <a:rPr lang="en-US" smtClean="0"/>
              <a:t>‹Nº›</a:t>
            </a:fld>
            <a:endParaRPr lang="en-US"/>
          </a:p>
        </p:txBody>
      </p:sp>
    </p:spTree>
    <p:extLst>
      <p:ext uri="{BB962C8B-B14F-4D97-AF65-F5344CB8AC3E}">
        <p14:creationId xmlns:p14="http://schemas.microsoft.com/office/powerpoint/2010/main" val="361654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677F370B-08A7-4BD4-B033-E5E9D9FCC86C}" type="datetimeFigureOut">
              <a:rPr lang="en-US" smtClean="0"/>
              <a:t>11/3/2022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95CC338-2A97-4579-B6C8-3135683A3DE9}" type="slidenum">
              <a:rPr lang="en-US" smtClean="0"/>
              <a:t>‹Nº›</a:t>
            </a:fld>
            <a:endParaRPr lang="en-US"/>
          </a:p>
        </p:txBody>
      </p:sp>
    </p:spTree>
    <p:extLst>
      <p:ext uri="{BB962C8B-B14F-4D97-AF65-F5344CB8AC3E}">
        <p14:creationId xmlns:p14="http://schemas.microsoft.com/office/powerpoint/2010/main" val="3309194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677F370B-08A7-4BD4-B033-E5E9D9FCC86C}" type="datetimeFigureOut">
              <a:rPr lang="en-US" smtClean="0"/>
              <a:t>11/3/2022</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795CC338-2A97-4579-B6C8-3135683A3DE9}" type="slidenum">
              <a:rPr lang="en-US" smtClean="0"/>
              <a:t>‹Nº›</a:t>
            </a:fld>
            <a:endParaRPr lang="en-US"/>
          </a:p>
        </p:txBody>
      </p:sp>
    </p:spTree>
    <p:extLst>
      <p:ext uri="{BB962C8B-B14F-4D97-AF65-F5344CB8AC3E}">
        <p14:creationId xmlns:p14="http://schemas.microsoft.com/office/powerpoint/2010/main" val="67297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677F370B-08A7-4BD4-B033-E5E9D9FCC86C}" type="datetimeFigureOut">
              <a:rPr lang="en-US" smtClean="0"/>
              <a:t>11/3/2022</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795CC338-2A97-4579-B6C8-3135683A3DE9}" type="slidenum">
              <a:rPr lang="en-US" smtClean="0"/>
              <a:t>‹Nº›</a:t>
            </a:fld>
            <a:endParaRPr lang="en-US"/>
          </a:p>
        </p:txBody>
      </p:sp>
    </p:spTree>
    <p:extLst>
      <p:ext uri="{BB962C8B-B14F-4D97-AF65-F5344CB8AC3E}">
        <p14:creationId xmlns:p14="http://schemas.microsoft.com/office/powerpoint/2010/main" val="290874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77F370B-08A7-4BD4-B033-E5E9D9FCC86C}" type="datetimeFigureOut">
              <a:rPr lang="en-US" smtClean="0"/>
              <a:t>11/3/2022</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795CC338-2A97-4579-B6C8-3135683A3DE9}" type="slidenum">
              <a:rPr lang="en-US" smtClean="0"/>
              <a:t>‹Nº›</a:t>
            </a:fld>
            <a:endParaRPr lang="en-US"/>
          </a:p>
        </p:txBody>
      </p:sp>
    </p:spTree>
    <p:extLst>
      <p:ext uri="{BB962C8B-B14F-4D97-AF65-F5344CB8AC3E}">
        <p14:creationId xmlns:p14="http://schemas.microsoft.com/office/powerpoint/2010/main" val="1766069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77F370B-08A7-4BD4-B033-E5E9D9FCC86C}" type="datetimeFigureOut">
              <a:rPr lang="en-US" smtClean="0"/>
              <a:t>11/3/2022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95CC338-2A97-4579-B6C8-3135683A3DE9}" type="slidenum">
              <a:rPr lang="en-US" smtClean="0"/>
              <a:t>‹Nº›</a:t>
            </a:fld>
            <a:endParaRPr lang="en-US"/>
          </a:p>
        </p:txBody>
      </p:sp>
    </p:spTree>
    <p:extLst>
      <p:ext uri="{BB962C8B-B14F-4D97-AF65-F5344CB8AC3E}">
        <p14:creationId xmlns:p14="http://schemas.microsoft.com/office/powerpoint/2010/main" val="226169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677F370B-08A7-4BD4-B033-E5E9D9FCC86C}" type="datetimeFigureOut">
              <a:rPr lang="en-US" smtClean="0"/>
              <a:t>11/3/2022</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795CC338-2A97-4579-B6C8-3135683A3DE9}" type="slidenum">
              <a:rPr lang="en-US" smtClean="0"/>
              <a:t>‹Nº›</a:t>
            </a:fld>
            <a:endParaRPr lang="en-US"/>
          </a:p>
        </p:txBody>
      </p:sp>
    </p:spTree>
    <p:extLst>
      <p:ext uri="{BB962C8B-B14F-4D97-AF65-F5344CB8AC3E}">
        <p14:creationId xmlns:p14="http://schemas.microsoft.com/office/powerpoint/2010/main" val="354230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F370B-08A7-4BD4-B033-E5E9D9FCC86C}" type="datetimeFigureOut">
              <a:rPr lang="en-US" smtClean="0"/>
              <a:t>11/3/2022</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CC338-2A97-4579-B6C8-3135683A3DE9}" type="slidenum">
              <a:rPr lang="en-US" smtClean="0"/>
              <a:t>‹Nº›</a:t>
            </a:fld>
            <a:endParaRPr lang="en-US"/>
          </a:p>
        </p:txBody>
      </p:sp>
    </p:spTree>
    <p:extLst>
      <p:ext uri="{BB962C8B-B14F-4D97-AF65-F5344CB8AC3E}">
        <p14:creationId xmlns:p14="http://schemas.microsoft.com/office/powerpoint/2010/main" val="156504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n-US"/>
          </a:p>
        </p:txBody>
      </p:sp>
      <p:sp>
        <p:nvSpPr>
          <p:cNvPr id="3" name="Subtítulo 2"/>
          <p:cNvSpPr>
            <a:spLocks noGrp="1"/>
          </p:cNvSpPr>
          <p:nvPr>
            <p:ph type="subTitle" idx="1"/>
          </p:nvPr>
        </p:nvSpPr>
        <p:spPr/>
        <p:txBody>
          <a:bodyPr/>
          <a:lstStyle/>
          <a:p>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568"/>
            <a:ext cx="12198351" cy="6854432"/>
          </a:xfrm>
          <a:prstGeom prst="rect">
            <a:avLst/>
          </a:prstGeom>
        </p:spPr>
      </p:pic>
      <p:sp>
        <p:nvSpPr>
          <p:cNvPr id="5" name="CuadroTexto 4"/>
          <p:cNvSpPr txBox="1"/>
          <p:nvPr/>
        </p:nvSpPr>
        <p:spPr>
          <a:xfrm>
            <a:off x="5400675" y="1838736"/>
            <a:ext cx="6953250" cy="2554545"/>
          </a:xfrm>
          <a:prstGeom prst="rect">
            <a:avLst/>
          </a:prstGeom>
          <a:noFill/>
        </p:spPr>
        <p:txBody>
          <a:bodyPr wrap="square" rtlCol="0">
            <a:spAutoFit/>
          </a:bodyPr>
          <a:lstStyle/>
          <a:p>
            <a:r>
              <a:rPr lang="es-ES" sz="3200" dirty="0">
                <a:solidFill>
                  <a:srgbClr val="FFFFFF"/>
                </a:solidFill>
                <a:latin typeface="Arial Black"/>
              </a:rPr>
              <a:t>Garantías</a:t>
            </a:r>
          </a:p>
          <a:p>
            <a:r>
              <a:rPr lang="es-ES" sz="3200" dirty="0">
                <a:solidFill>
                  <a:srgbClr val="FFFFFF"/>
                </a:solidFill>
                <a:latin typeface="Arial Black"/>
                <a:cs typeface="Calibri"/>
              </a:rPr>
              <a:t>mobiliarias: administración por Confecámaras, características y ejecución judicial. </a:t>
            </a:r>
          </a:p>
        </p:txBody>
      </p:sp>
      <p:sp>
        <p:nvSpPr>
          <p:cNvPr id="6" name="CuadroTexto 5"/>
          <p:cNvSpPr txBox="1"/>
          <p:nvPr/>
        </p:nvSpPr>
        <p:spPr>
          <a:xfrm>
            <a:off x="5640513" y="4458985"/>
            <a:ext cx="5938462" cy="369870"/>
          </a:xfrm>
          <a:prstGeom prst="rect">
            <a:avLst/>
          </a:prstGeom>
          <a:noFill/>
        </p:spPr>
        <p:txBody>
          <a:bodyPr wrap="square" rtlCol="0">
            <a:spAutoFit/>
          </a:bodyPr>
          <a:lstStyle/>
          <a:p>
            <a:r>
              <a:rPr lang="es-MX" b="1" dirty="0">
                <a:solidFill>
                  <a:srgbClr val="002060"/>
                </a:solidFill>
                <a:latin typeface="Arial" panose="020B0604020202020204" pitchFamily="34" charset="0"/>
                <a:cs typeface="Arial" panose="020B0604020202020204" pitchFamily="34" charset="0"/>
              </a:rPr>
              <a:t>SEBASTIÁN C. MARÍN BARBA</a:t>
            </a:r>
            <a:endParaRPr lang="en-US"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742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565133" y="811658"/>
            <a:ext cx="8003568" cy="954107"/>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DERECHOS Y OBLIGACIONES DEL ACREEDOR:</a:t>
            </a:r>
            <a:endParaRPr lang="en-US" sz="2800" b="1" dirty="0">
              <a:solidFill>
                <a:srgbClr val="002060"/>
              </a:solidFill>
              <a:latin typeface="Arial" panose="020B0604020202020204" pitchFamily="34" charset="0"/>
              <a:cs typeface="Arial" panose="020B0604020202020204" pitchFamily="34" charset="0"/>
            </a:endParaRPr>
          </a:p>
        </p:txBody>
      </p:sp>
      <p:sp>
        <p:nvSpPr>
          <p:cNvPr id="2" name="Marcador de contenido 8">
            <a:extLst>
              <a:ext uri="{FF2B5EF4-FFF2-40B4-BE49-F238E27FC236}">
                <a16:creationId xmlns:a16="http://schemas.microsoft.com/office/drawing/2014/main" id="{D9674DE9-3CDB-81F0-9475-18778B1BA4F1}"/>
              </a:ext>
            </a:extLst>
          </p:cNvPr>
          <p:cNvSpPr txBox="1">
            <a:spLocks/>
          </p:cNvSpPr>
          <p:nvPr/>
        </p:nvSpPr>
        <p:spPr>
          <a:xfrm>
            <a:off x="838200" y="1825625"/>
            <a:ext cx="5181600" cy="435133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u="sng">
                <a:solidFill>
                  <a:schemeClr val="accent1">
                    <a:lumMod val="50000"/>
                  </a:schemeClr>
                </a:solidFill>
                <a:latin typeface="Arial" panose="020B0604020202020204" pitchFamily="34" charset="0"/>
                <a:cs typeface="Arial" panose="020B0604020202020204" pitchFamily="34" charset="0"/>
              </a:rPr>
              <a:t>DERECHOS</a:t>
            </a:r>
            <a:r>
              <a:rPr lang="es-ES">
                <a:solidFill>
                  <a:schemeClr val="accent1">
                    <a:lumMod val="50000"/>
                  </a:schemeClr>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s-ES">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s-ES">
                <a:solidFill>
                  <a:schemeClr val="accent1">
                    <a:lumMod val="50000"/>
                  </a:schemeClr>
                </a:solidFill>
                <a:latin typeface="Arial" panose="020B0604020202020204" pitchFamily="34" charset="0"/>
                <a:cs typeface="Arial" panose="020B0604020202020204" pitchFamily="34" charset="0"/>
              </a:rPr>
              <a:t>Al pago de la obligación en los términos pactados y ejecutar la garantía en caso de incumplimiento.</a:t>
            </a:r>
          </a:p>
          <a:p>
            <a:pPr>
              <a:buFont typeface="Wingdings" panose="05000000000000000000" pitchFamily="2" charset="2"/>
              <a:buChar char="ü"/>
            </a:pPr>
            <a:r>
              <a:rPr lang="es-ES">
                <a:solidFill>
                  <a:schemeClr val="accent1">
                    <a:lumMod val="50000"/>
                  </a:schemeClr>
                </a:solidFill>
                <a:latin typeface="Arial" panose="020B0604020202020204" pitchFamily="34" charset="0"/>
                <a:cs typeface="Arial" panose="020B0604020202020204" pitchFamily="34" charset="0"/>
              </a:rPr>
              <a:t>Usar los bienes de la garantía dentro del alcance que determine el contrato.</a:t>
            </a:r>
          </a:p>
          <a:p>
            <a:pPr>
              <a:buFont typeface="Wingdings" panose="05000000000000000000" pitchFamily="2" charset="2"/>
              <a:buChar char="ü"/>
            </a:pPr>
            <a:r>
              <a:rPr lang="es-ES">
                <a:solidFill>
                  <a:schemeClr val="accent1">
                    <a:lumMod val="50000"/>
                  </a:schemeClr>
                </a:solidFill>
                <a:latin typeface="Arial" panose="020B0604020202020204" pitchFamily="34" charset="0"/>
                <a:cs typeface="Arial" panose="020B0604020202020204" pitchFamily="34" charset="0"/>
              </a:rPr>
              <a:t>Cobrar los gastos de mantenimiento.</a:t>
            </a:r>
          </a:p>
          <a:p>
            <a:pPr>
              <a:buFont typeface="Wingdings" panose="05000000000000000000" pitchFamily="2" charset="2"/>
              <a:buChar char="ü"/>
            </a:pPr>
            <a:r>
              <a:rPr lang="es-ES">
                <a:solidFill>
                  <a:schemeClr val="accent1">
                    <a:lumMod val="50000"/>
                  </a:schemeClr>
                </a:solidFill>
                <a:latin typeface="Arial" panose="020B0604020202020204" pitchFamily="34" charset="0"/>
                <a:cs typeface="Arial" panose="020B0604020202020204" pitchFamily="34" charset="0"/>
              </a:rPr>
              <a:t>Si va a ejecutar la garantía sobre un crédito, puede otorgar nuevas instrucciones de pago.</a:t>
            </a:r>
          </a:p>
          <a:p>
            <a:pPr>
              <a:buFont typeface="Wingdings" panose="05000000000000000000" pitchFamily="2" charset="2"/>
              <a:buChar char="ü"/>
            </a:pPr>
            <a:r>
              <a:rPr lang="es-ES">
                <a:solidFill>
                  <a:schemeClr val="accent1">
                    <a:lumMod val="50000"/>
                  </a:schemeClr>
                </a:solidFill>
                <a:latin typeface="Arial" panose="020B0604020202020204" pitchFamily="34" charset="0"/>
                <a:cs typeface="Arial" panose="020B0604020202020204" pitchFamily="34" charset="0"/>
              </a:rPr>
              <a:t>Control y tenencia del bien, iniciada la ejecución de la garantía.</a:t>
            </a:r>
          </a:p>
          <a:p>
            <a:pPr>
              <a:buFont typeface="Wingdings" panose="05000000000000000000" pitchFamily="2" charset="2"/>
              <a:buChar char="ü"/>
            </a:pPr>
            <a:r>
              <a:rPr lang="es-ES">
                <a:solidFill>
                  <a:schemeClr val="accent1">
                    <a:lumMod val="50000"/>
                  </a:schemeClr>
                </a:solidFill>
                <a:latin typeface="Arial" panose="020B0604020202020204" pitchFamily="34" charset="0"/>
                <a:cs typeface="Arial" panose="020B0604020202020204" pitchFamily="34" charset="0"/>
              </a:rPr>
              <a:t>La apropiación o enajenación del bien ante el incumplimiento del deudor garante.</a:t>
            </a:r>
          </a:p>
          <a:p>
            <a:pPr>
              <a:buFont typeface="Wingdings" panose="05000000000000000000" pitchFamily="2" charset="2"/>
              <a:buChar char="ü"/>
            </a:pPr>
            <a:endParaRPr lang="es-ES">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endParaRPr lang="es-ES" dirty="0">
              <a:solidFill>
                <a:schemeClr val="accent1">
                  <a:lumMod val="50000"/>
                </a:schemeClr>
              </a:solidFill>
              <a:latin typeface="Arial" panose="020B0604020202020204" pitchFamily="34" charset="0"/>
              <a:cs typeface="Arial" panose="020B0604020202020204" pitchFamily="34" charset="0"/>
            </a:endParaRPr>
          </a:p>
        </p:txBody>
      </p:sp>
      <p:sp>
        <p:nvSpPr>
          <p:cNvPr id="3" name="Marcador de contenido 10">
            <a:extLst>
              <a:ext uri="{FF2B5EF4-FFF2-40B4-BE49-F238E27FC236}">
                <a16:creationId xmlns:a16="http://schemas.microsoft.com/office/drawing/2014/main" id="{D63C87B7-C42F-0B2A-ECAB-8CBEBE0351BC}"/>
              </a:ext>
            </a:extLst>
          </p:cNvPr>
          <p:cNvSpPr txBox="1">
            <a:spLocks/>
          </p:cNvSpPr>
          <p:nvPr/>
        </p:nvSpPr>
        <p:spPr>
          <a:xfrm>
            <a:off x="6172202" y="1520825"/>
            <a:ext cx="5181600" cy="435133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u="sng" dirty="0">
                <a:solidFill>
                  <a:schemeClr val="accent1">
                    <a:lumMod val="50000"/>
                  </a:schemeClr>
                </a:solidFill>
                <a:latin typeface="Arial" panose="020B0604020202020204" pitchFamily="34" charset="0"/>
                <a:cs typeface="Arial" panose="020B0604020202020204" pitchFamily="34" charset="0"/>
              </a:rPr>
              <a:t>OBLIGACIONES</a:t>
            </a:r>
            <a:r>
              <a:rPr lang="es-ES" dirty="0">
                <a:solidFill>
                  <a:schemeClr val="accent1">
                    <a:lumMod val="50000"/>
                  </a:schemeClr>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s-ES" dirty="0">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r>
              <a:rPr lang="es-ES" dirty="0">
                <a:solidFill>
                  <a:schemeClr val="accent1">
                    <a:lumMod val="50000"/>
                  </a:schemeClr>
                </a:solidFill>
                <a:latin typeface="Arial" panose="020B0604020202020204" pitchFamily="34" charset="0"/>
                <a:cs typeface="Arial" panose="020B0604020202020204" pitchFamily="34" charset="0"/>
              </a:rPr>
              <a:t>Ejercer cuidado razonable de la custodia y preservación de los bienes.</a:t>
            </a:r>
          </a:p>
          <a:p>
            <a:pPr>
              <a:buFont typeface="Wingdings" panose="05000000000000000000" pitchFamily="2" charset="2"/>
              <a:buChar char="ü"/>
            </a:pPr>
            <a:r>
              <a:rPr lang="es-ES" dirty="0">
                <a:solidFill>
                  <a:schemeClr val="accent1">
                    <a:lumMod val="50000"/>
                  </a:schemeClr>
                </a:solidFill>
                <a:latin typeface="Arial" panose="020B0604020202020204" pitchFamily="34" charset="0"/>
                <a:cs typeface="Arial" panose="020B0604020202020204" pitchFamily="34" charset="0"/>
              </a:rPr>
              <a:t>Mantener los bienes en garantía de manera que sean identificables.</a:t>
            </a:r>
          </a:p>
          <a:p>
            <a:pPr>
              <a:buFont typeface="Wingdings" panose="05000000000000000000" pitchFamily="2" charset="2"/>
              <a:buChar char="ü"/>
            </a:pPr>
            <a:r>
              <a:rPr lang="es-ES" dirty="0">
                <a:solidFill>
                  <a:schemeClr val="accent1">
                    <a:lumMod val="50000"/>
                  </a:schemeClr>
                </a:solidFill>
                <a:latin typeface="Arial" panose="020B0604020202020204" pitchFamily="34" charset="0"/>
                <a:cs typeface="Arial" panose="020B0604020202020204" pitchFamily="34" charset="0"/>
              </a:rPr>
              <a:t>En caso de pagos parciales el acreedor debe, al menos que se pacte lo contrario, presentar el formulación registral de modificación por eliminación de bienes en garantía o rebaja del monto máximo de la obligación.</a:t>
            </a:r>
          </a:p>
          <a:p>
            <a:pPr>
              <a:buFont typeface="Wingdings" panose="05000000000000000000" pitchFamily="2" charset="2"/>
              <a:buChar char="ü"/>
            </a:pPr>
            <a:r>
              <a:rPr lang="es-ES" dirty="0">
                <a:solidFill>
                  <a:schemeClr val="accent1">
                    <a:lumMod val="50000"/>
                  </a:schemeClr>
                </a:solidFill>
                <a:latin typeface="Arial" panose="020B0604020202020204" pitchFamily="34" charset="0"/>
                <a:cs typeface="Arial" panose="020B0604020202020204" pitchFamily="34" charset="0"/>
              </a:rPr>
              <a:t>El acreedor debe registrar la garantía mobiliaria en el Registro de Garantías Mobiliarias, quien hace publica la información.</a:t>
            </a:r>
            <a:endParaRPr lang="es-CO"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5615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2" name="Rectángulo redondeado 4">
            <a:extLst>
              <a:ext uri="{FF2B5EF4-FFF2-40B4-BE49-F238E27FC236}">
                <a16:creationId xmlns:a16="http://schemas.microsoft.com/office/drawing/2014/main" id="{10C569F0-A48A-90FB-5015-C3A02EA8DC9E}"/>
              </a:ext>
            </a:extLst>
          </p:cNvPr>
          <p:cNvSpPr/>
          <p:nvPr/>
        </p:nvSpPr>
        <p:spPr>
          <a:xfrm rot="10800000" flipH="1" flipV="1">
            <a:off x="3757675" y="318291"/>
            <a:ext cx="4243325" cy="1116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Arial" panose="020B0604020202020204" pitchFamily="34" charset="0"/>
                <a:cs typeface="Arial" panose="020B0604020202020204" pitchFamily="34" charset="0"/>
              </a:rPr>
              <a:t>Bienes que pueden servir como garantía.</a:t>
            </a:r>
          </a:p>
        </p:txBody>
      </p:sp>
      <p:sp>
        <p:nvSpPr>
          <p:cNvPr id="3" name="Llamada de flecha hacia abajo 15">
            <a:extLst>
              <a:ext uri="{FF2B5EF4-FFF2-40B4-BE49-F238E27FC236}">
                <a16:creationId xmlns:a16="http://schemas.microsoft.com/office/drawing/2014/main" id="{74EB0DB2-3B7A-70A1-1EA2-94831E59FBBD}"/>
              </a:ext>
            </a:extLst>
          </p:cNvPr>
          <p:cNvSpPr/>
          <p:nvPr/>
        </p:nvSpPr>
        <p:spPr>
          <a:xfrm>
            <a:off x="1276290" y="1609354"/>
            <a:ext cx="1765959" cy="111034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Corporales e incorporales</a:t>
            </a:r>
            <a:endParaRPr lang="es-CO" dirty="0">
              <a:latin typeface="Arial" panose="020B0604020202020204" pitchFamily="34" charset="0"/>
              <a:cs typeface="Arial" panose="020B0604020202020204" pitchFamily="34" charset="0"/>
            </a:endParaRPr>
          </a:p>
        </p:txBody>
      </p:sp>
      <p:sp>
        <p:nvSpPr>
          <p:cNvPr id="7" name="Llamada de flecha hacia abajo 16">
            <a:extLst>
              <a:ext uri="{FF2B5EF4-FFF2-40B4-BE49-F238E27FC236}">
                <a16:creationId xmlns:a16="http://schemas.microsoft.com/office/drawing/2014/main" id="{EAEB6B68-7112-2149-3CC3-8E9ACB362EE9}"/>
              </a:ext>
            </a:extLst>
          </p:cNvPr>
          <p:cNvSpPr/>
          <p:nvPr/>
        </p:nvSpPr>
        <p:spPr>
          <a:xfrm>
            <a:off x="4900304" y="1609354"/>
            <a:ext cx="1765959" cy="111034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Presentes y futuros</a:t>
            </a:r>
            <a:endParaRPr lang="es-CO" dirty="0">
              <a:latin typeface="Arial" panose="020B0604020202020204" pitchFamily="34" charset="0"/>
              <a:cs typeface="Arial" panose="020B0604020202020204" pitchFamily="34" charset="0"/>
            </a:endParaRPr>
          </a:p>
        </p:txBody>
      </p:sp>
      <p:sp>
        <p:nvSpPr>
          <p:cNvPr id="8" name="Llamada de flecha hacia abajo 17">
            <a:extLst>
              <a:ext uri="{FF2B5EF4-FFF2-40B4-BE49-F238E27FC236}">
                <a16:creationId xmlns:a16="http://schemas.microsoft.com/office/drawing/2014/main" id="{3EF958D4-C42A-0361-8D73-D0EDA48B8D3F}"/>
              </a:ext>
            </a:extLst>
          </p:cNvPr>
          <p:cNvSpPr/>
          <p:nvPr/>
        </p:nvSpPr>
        <p:spPr>
          <a:xfrm>
            <a:off x="8616415" y="1721922"/>
            <a:ext cx="1753712" cy="1110345"/>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Derivados y atribuibles</a:t>
            </a:r>
            <a:endParaRPr lang="es-CO" dirty="0">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860C5134-455B-2105-C1B1-799A107DAD13}"/>
              </a:ext>
            </a:extLst>
          </p:cNvPr>
          <p:cNvSpPr/>
          <p:nvPr/>
        </p:nvSpPr>
        <p:spPr>
          <a:xfrm rot="10800000" flipH="1" flipV="1">
            <a:off x="851437" y="2894482"/>
            <a:ext cx="2615664" cy="2232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Arial" panose="020B0604020202020204" pitchFamily="34" charset="0"/>
                <a:cs typeface="Arial" panose="020B0604020202020204" pitchFamily="34" charset="0"/>
              </a:rPr>
              <a:t>Corporales que ocupan un lugar en el espacio y tienen dimensiones físicas relevantes. Incorporales, no tienen cuerpo físico, como por ejemplo, licencias, patentes, etc. </a:t>
            </a:r>
            <a:endParaRPr lang="es-CO" sz="1400" dirty="0">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F91E053C-961B-053B-3E32-C3A6815CCF67}"/>
              </a:ext>
            </a:extLst>
          </p:cNvPr>
          <p:cNvSpPr/>
          <p:nvPr/>
        </p:nvSpPr>
        <p:spPr>
          <a:xfrm rot="10800000" flipH="1" flipV="1">
            <a:off x="4548250" y="2894482"/>
            <a:ext cx="2308143" cy="2232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Arial" panose="020B0604020202020204" pitchFamily="34" charset="0"/>
                <a:cs typeface="Arial" panose="020B0604020202020204" pitchFamily="34" charset="0"/>
              </a:rPr>
              <a:t>Presentes, que se tienen al día de la realización del contrato, y futuros los que no se tiene pero por ejemplo los que se adquirirán con el crédito.</a:t>
            </a:r>
            <a:endParaRPr lang="es-CO" sz="1400" dirty="0">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4039CC3A-4A30-8CE9-CBD4-40DF93284D64}"/>
              </a:ext>
            </a:extLst>
          </p:cNvPr>
          <p:cNvSpPr/>
          <p:nvPr/>
        </p:nvSpPr>
        <p:spPr>
          <a:xfrm rot="10800000" flipH="1" flipV="1">
            <a:off x="8258236" y="2924421"/>
            <a:ext cx="2470069" cy="2202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Arial" panose="020B0604020202020204" pitchFamily="34" charset="0"/>
                <a:cs typeface="Arial" panose="020B0604020202020204" pitchFamily="34" charset="0"/>
              </a:rPr>
              <a:t>Los que se puedan identificar como provenientes de los bienes originalmente gravados.</a:t>
            </a:r>
            <a:endParaRPr lang="es-CO" sz="1400" dirty="0">
              <a:latin typeface="Arial" panose="020B0604020202020204" pitchFamily="34" charset="0"/>
              <a:cs typeface="Arial" panose="020B0604020202020204" pitchFamily="34" charset="0"/>
            </a:endParaRPr>
          </a:p>
        </p:txBody>
      </p:sp>
      <p:cxnSp>
        <p:nvCxnSpPr>
          <p:cNvPr id="12" name="Conector: angular 11">
            <a:extLst>
              <a:ext uri="{FF2B5EF4-FFF2-40B4-BE49-F238E27FC236}">
                <a16:creationId xmlns:a16="http://schemas.microsoft.com/office/drawing/2014/main" id="{D8F3A5DE-6B52-EF1E-57C1-768D13B06457}"/>
              </a:ext>
            </a:extLst>
          </p:cNvPr>
          <p:cNvCxnSpPr/>
          <p:nvPr/>
        </p:nvCxnSpPr>
        <p:spPr>
          <a:xfrm>
            <a:off x="384774" y="5301828"/>
            <a:ext cx="2657475" cy="10096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3EDE707F-ECF8-0E21-AF7B-B125BF91EB1D}"/>
              </a:ext>
            </a:extLst>
          </p:cNvPr>
          <p:cNvSpPr txBox="1"/>
          <p:nvPr/>
        </p:nvSpPr>
        <p:spPr>
          <a:xfrm>
            <a:off x="3060850" y="5657671"/>
            <a:ext cx="4748151" cy="1200329"/>
          </a:xfrm>
          <a:prstGeom prst="rect">
            <a:avLst/>
          </a:prstGeom>
          <a:noFill/>
        </p:spPr>
        <p:txBody>
          <a:bodyPr wrap="square" rtlCol="0">
            <a:spAutoFit/>
          </a:bodyPr>
          <a:lstStyle/>
          <a:p>
            <a:r>
              <a:rPr lang="es-CO" dirty="0">
                <a:solidFill>
                  <a:schemeClr val="bg1"/>
                </a:solidFill>
                <a:latin typeface="Arial" panose="020B0604020202020204" pitchFamily="34" charset="0"/>
                <a:cs typeface="Arial" panose="020B0604020202020204" pitchFamily="34" charset="0"/>
              </a:rPr>
              <a:t>Para dar un bien de propiedad industrial como garantía mobiliaria, deberá tramitarse ante la SIC con su respectiva valoración económica. </a:t>
            </a:r>
          </a:p>
        </p:txBody>
      </p:sp>
    </p:spTree>
    <p:extLst>
      <p:ext uri="{BB962C8B-B14F-4D97-AF65-F5344CB8AC3E}">
        <p14:creationId xmlns:p14="http://schemas.microsoft.com/office/powerpoint/2010/main" val="409266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384158" y="840233"/>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OTRAS CARACTERÍSTICAS: </a:t>
            </a:r>
            <a:endParaRPr lang="en-US" sz="2800" b="1" dirty="0">
              <a:solidFill>
                <a:srgbClr val="002060"/>
              </a:solidFill>
              <a:latin typeface="Arial" panose="020B0604020202020204" pitchFamily="34" charset="0"/>
              <a:cs typeface="Arial" panose="020B0604020202020204" pitchFamily="34" charset="0"/>
            </a:endParaRPr>
          </a:p>
        </p:txBody>
      </p:sp>
      <p:sp>
        <p:nvSpPr>
          <p:cNvPr id="3" name="Marcador de contenido 8">
            <a:extLst>
              <a:ext uri="{FF2B5EF4-FFF2-40B4-BE49-F238E27FC236}">
                <a16:creationId xmlns:a16="http://schemas.microsoft.com/office/drawing/2014/main" id="{22D68E1E-97D5-342B-FAF2-1472E8A03AD6}"/>
              </a:ext>
            </a:extLst>
          </p:cNvPr>
          <p:cNvSpPr txBox="1">
            <a:spLocks/>
          </p:cNvSpPr>
          <p:nvPr/>
        </p:nvSpPr>
        <p:spPr>
          <a:xfrm>
            <a:off x="228601" y="1825625"/>
            <a:ext cx="11496674" cy="43513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b="1">
                <a:solidFill>
                  <a:schemeClr val="accent1">
                    <a:lumMod val="50000"/>
                  </a:schemeClr>
                </a:solidFill>
                <a:latin typeface="Arial" panose="020B0604020202020204" pitchFamily="34" charset="0"/>
                <a:cs typeface="Arial" panose="020B0604020202020204" pitchFamily="34" charset="0"/>
              </a:rPr>
              <a:t>La oponibilidad: </a:t>
            </a:r>
            <a:r>
              <a:rPr lang="es-ES">
                <a:solidFill>
                  <a:schemeClr val="accent1">
                    <a:lumMod val="50000"/>
                  </a:schemeClr>
                </a:solidFill>
                <a:latin typeface="Arial" panose="020B0604020202020204" pitchFamily="34" charset="0"/>
                <a:cs typeface="Arial" panose="020B0604020202020204" pitchFamily="34" charset="0"/>
              </a:rPr>
              <a:t>deber de inscribir la garantía mobiliaria antes del registro de ejecución concursal. </a:t>
            </a:r>
          </a:p>
          <a:p>
            <a:pPr marL="0" indent="0">
              <a:buFont typeface="Arial" panose="020B0604020202020204" pitchFamily="34" charset="0"/>
              <a:buNone/>
            </a:pPr>
            <a:endParaRPr lang="es-ES">
              <a:solidFill>
                <a:schemeClr val="accent1">
                  <a:lumMod val="5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s-ES">
                <a:solidFill>
                  <a:schemeClr val="accent1">
                    <a:lumMod val="50000"/>
                  </a:schemeClr>
                </a:solidFill>
                <a:latin typeface="Arial" panose="020B0604020202020204" pitchFamily="34" charset="0"/>
                <a:cs typeface="Arial" panose="020B0604020202020204" pitchFamily="34" charset="0"/>
              </a:rPr>
              <a:t>	Caso de Hilanderías Universal S.A.S.: </a:t>
            </a:r>
            <a:r>
              <a:rPr lang="es-ES" i="1">
                <a:solidFill>
                  <a:schemeClr val="accent1">
                    <a:lumMod val="50000"/>
                  </a:schemeClr>
                </a:solidFill>
                <a:latin typeface="Arial" panose="020B0604020202020204" pitchFamily="34" charset="0"/>
                <a:cs typeface="Arial" panose="020B0604020202020204" pitchFamily="34" charset="0"/>
              </a:rPr>
              <a:t>“Si la garantía no se hace oponible, la consecuencia</a:t>
            </a:r>
          </a:p>
          <a:p>
            <a:pPr marL="0" indent="0">
              <a:buFont typeface="Arial" panose="020B0604020202020204" pitchFamily="34" charset="0"/>
              <a:buNone/>
            </a:pPr>
            <a:r>
              <a:rPr lang="es-ES" i="1">
                <a:solidFill>
                  <a:schemeClr val="accent1">
                    <a:lumMod val="50000"/>
                  </a:schemeClr>
                </a:solidFill>
                <a:latin typeface="Arial" panose="020B0604020202020204" pitchFamily="34" charset="0"/>
                <a:cs typeface="Arial" panose="020B0604020202020204" pitchFamily="34" charset="0"/>
              </a:rPr>
              <a:t>	es la prevista en el artículo 901 del Código de Comercio, esto es, que la misma no surte 	efectos de oponibilidad en el proceso concursal </a:t>
            </a:r>
            <a:r>
              <a:rPr lang="es-ES" b="1" i="1">
                <a:solidFill>
                  <a:schemeClr val="accent1">
                    <a:lumMod val="50000"/>
                  </a:schemeClr>
                </a:solidFill>
                <a:latin typeface="Arial" panose="020B0604020202020204" pitchFamily="34" charset="0"/>
                <a:cs typeface="Arial" panose="020B0604020202020204" pitchFamily="34" charset="0"/>
              </a:rPr>
              <a:t>y tendría el mismo tratamiento de un 	acreedor de quirografario.</a:t>
            </a:r>
          </a:p>
          <a:p>
            <a:pPr marL="0" indent="0">
              <a:buFont typeface="Arial" panose="020B0604020202020204" pitchFamily="34" charset="0"/>
              <a:buNone/>
            </a:pPr>
            <a:endParaRPr lang="es-ES" i="1">
              <a:solidFill>
                <a:schemeClr val="accent1">
                  <a:lumMod val="5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s-ES" i="1">
                <a:solidFill>
                  <a:schemeClr val="accent1">
                    <a:lumMod val="50000"/>
                  </a:schemeClr>
                </a:solidFill>
                <a:latin typeface="Arial" panose="020B0604020202020204" pitchFamily="34" charset="0"/>
                <a:cs typeface="Arial" panose="020B0604020202020204" pitchFamily="34" charset="0"/>
              </a:rPr>
              <a:t>	La oponibilidad no es un requisito creado por la Ley 1676 de 2013, sino que ha operado, 	incluso, desde la prenda convencional prevista en el Código de Comercio de 1971. Así, la 	Ley 1676 de 2013 lo que creó fue un sistema registral nacional y digital, pero no cambia 	consecuencias jurídicas o sustanciales de las garantías.”</a:t>
            </a:r>
            <a:endParaRPr lang="es-ES">
              <a:solidFill>
                <a:schemeClr val="accent1">
                  <a:lumMod val="5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a:solidFill>
                <a:schemeClr val="accent1">
                  <a:lumMod val="5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s-ES" b="1">
                <a:solidFill>
                  <a:schemeClr val="accent1">
                    <a:lumMod val="50000"/>
                  </a:schemeClr>
                </a:solidFill>
                <a:latin typeface="Arial" panose="020B0604020202020204" pitchFamily="34" charset="0"/>
                <a:cs typeface="Arial" panose="020B0604020202020204" pitchFamily="34" charset="0"/>
              </a:rPr>
              <a:t>¿Garantía sobre bienes inmuebles? … ¿Regidos por la ley de garantías mobiliarias? </a:t>
            </a:r>
          </a:p>
          <a:p>
            <a:pPr marL="0" indent="0">
              <a:buFont typeface="Arial" panose="020B0604020202020204" pitchFamily="34" charset="0"/>
              <a:buNone/>
            </a:pPr>
            <a:endParaRPr lang="es-ES" b="1">
              <a:solidFill>
                <a:schemeClr val="accent1">
                  <a:lumMod val="50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s-ES" b="1">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endParaRPr lang="es-ES">
              <a:solidFill>
                <a:schemeClr val="accent1">
                  <a:lumMod val="50000"/>
                </a:schemeClr>
              </a:solidFill>
              <a:latin typeface="Arial" panose="020B0604020202020204" pitchFamily="34" charset="0"/>
              <a:cs typeface="Arial" panose="020B0604020202020204" pitchFamily="34" charset="0"/>
            </a:endParaRPr>
          </a:p>
          <a:p>
            <a:pPr>
              <a:buFont typeface="Wingdings" panose="05000000000000000000" pitchFamily="2" charset="2"/>
              <a:buChar char="ü"/>
            </a:pPr>
            <a:endParaRPr lang="es-ES"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549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2" name="Rectángulo redondeado 4">
            <a:extLst>
              <a:ext uri="{FF2B5EF4-FFF2-40B4-BE49-F238E27FC236}">
                <a16:creationId xmlns:a16="http://schemas.microsoft.com/office/drawing/2014/main" id="{99E9A7D2-257A-8807-19EF-ABD8E0FB3B61}"/>
              </a:ext>
            </a:extLst>
          </p:cNvPr>
          <p:cNvSpPr/>
          <p:nvPr/>
        </p:nvSpPr>
        <p:spPr>
          <a:xfrm>
            <a:off x="3871356" y="605641"/>
            <a:ext cx="3586348" cy="4512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Ejecución de la garantía.</a:t>
            </a:r>
            <a:endParaRPr lang="es-CO" dirty="0">
              <a:latin typeface="Arial" panose="020B0604020202020204" pitchFamily="34" charset="0"/>
              <a:cs typeface="Arial" panose="020B0604020202020204" pitchFamily="34" charset="0"/>
            </a:endParaRPr>
          </a:p>
        </p:txBody>
      </p:sp>
      <p:sp>
        <p:nvSpPr>
          <p:cNvPr id="3" name="Rectángulo redondeado 9">
            <a:extLst>
              <a:ext uri="{FF2B5EF4-FFF2-40B4-BE49-F238E27FC236}">
                <a16:creationId xmlns:a16="http://schemas.microsoft.com/office/drawing/2014/main" id="{03D2D2C7-E5DA-2D56-CB0E-14716AAA3214}"/>
              </a:ext>
            </a:extLst>
          </p:cNvPr>
          <p:cNvSpPr/>
          <p:nvPr/>
        </p:nvSpPr>
        <p:spPr>
          <a:xfrm>
            <a:off x="959921" y="1603168"/>
            <a:ext cx="2553195" cy="46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Pago directo</a:t>
            </a:r>
            <a:endParaRPr lang="es-CO" dirty="0">
              <a:latin typeface="Arial" panose="020B0604020202020204" pitchFamily="34" charset="0"/>
              <a:cs typeface="Arial" panose="020B0604020202020204" pitchFamily="34" charset="0"/>
            </a:endParaRPr>
          </a:p>
        </p:txBody>
      </p:sp>
      <p:sp>
        <p:nvSpPr>
          <p:cNvPr id="7" name="Rectángulo redondeado 5">
            <a:extLst>
              <a:ext uri="{FF2B5EF4-FFF2-40B4-BE49-F238E27FC236}">
                <a16:creationId xmlns:a16="http://schemas.microsoft.com/office/drawing/2014/main" id="{BF7C875A-1567-709A-A1E1-C73D24B95BE2}"/>
              </a:ext>
            </a:extLst>
          </p:cNvPr>
          <p:cNvSpPr/>
          <p:nvPr/>
        </p:nvSpPr>
        <p:spPr>
          <a:xfrm>
            <a:off x="4387932" y="1603168"/>
            <a:ext cx="2553195" cy="46313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Ejecución judicial</a:t>
            </a:r>
            <a:endParaRPr lang="es-CO" dirty="0">
              <a:latin typeface="Arial" panose="020B0604020202020204" pitchFamily="34" charset="0"/>
              <a:cs typeface="Arial" panose="020B0604020202020204" pitchFamily="34" charset="0"/>
            </a:endParaRPr>
          </a:p>
        </p:txBody>
      </p:sp>
      <p:sp>
        <p:nvSpPr>
          <p:cNvPr id="8" name="Rectángulo redondeado 11">
            <a:extLst>
              <a:ext uri="{FF2B5EF4-FFF2-40B4-BE49-F238E27FC236}">
                <a16:creationId xmlns:a16="http://schemas.microsoft.com/office/drawing/2014/main" id="{08304690-2A06-642E-2BF8-8BA7B9ECEBCD}"/>
              </a:ext>
            </a:extLst>
          </p:cNvPr>
          <p:cNvSpPr/>
          <p:nvPr/>
        </p:nvSpPr>
        <p:spPr>
          <a:xfrm>
            <a:off x="7815943" y="1603168"/>
            <a:ext cx="2553195" cy="46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Arial" panose="020B0604020202020204" pitchFamily="34" charset="0"/>
                <a:cs typeface="Arial" panose="020B0604020202020204" pitchFamily="34" charset="0"/>
              </a:rPr>
              <a:t>Ejecución especial</a:t>
            </a:r>
            <a:endParaRPr lang="es-CO" dirty="0">
              <a:latin typeface="Arial" panose="020B0604020202020204" pitchFamily="34" charset="0"/>
              <a:cs typeface="Arial" panose="020B0604020202020204" pitchFamily="34" charset="0"/>
            </a:endParaRPr>
          </a:p>
        </p:txBody>
      </p:sp>
      <p:sp>
        <p:nvSpPr>
          <p:cNvPr id="9" name="Flecha abajo 6">
            <a:extLst>
              <a:ext uri="{FF2B5EF4-FFF2-40B4-BE49-F238E27FC236}">
                <a16:creationId xmlns:a16="http://schemas.microsoft.com/office/drawing/2014/main" id="{8D32C780-3D73-79DA-7C42-1F5E8A19B44E}"/>
              </a:ext>
            </a:extLst>
          </p:cNvPr>
          <p:cNvSpPr/>
          <p:nvPr/>
        </p:nvSpPr>
        <p:spPr>
          <a:xfrm>
            <a:off x="1923803" y="2196936"/>
            <a:ext cx="415636" cy="463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abajo 12">
            <a:extLst>
              <a:ext uri="{FF2B5EF4-FFF2-40B4-BE49-F238E27FC236}">
                <a16:creationId xmlns:a16="http://schemas.microsoft.com/office/drawing/2014/main" id="{0FF55C7B-90C9-B712-DB03-0AA1E8D45A12}"/>
              </a:ext>
            </a:extLst>
          </p:cNvPr>
          <p:cNvSpPr/>
          <p:nvPr/>
        </p:nvSpPr>
        <p:spPr>
          <a:xfrm>
            <a:off x="5456711" y="2196936"/>
            <a:ext cx="415636" cy="463138"/>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abajo 13">
            <a:extLst>
              <a:ext uri="{FF2B5EF4-FFF2-40B4-BE49-F238E27FC236}">
                <a16:creationId xmlns:a16="http://schemas.microsoft.com/office/drawing/2014/main" id="{9B39A48A-606C-8368-08DF-1F35C77299F5}"/>
              </a:ext>
            </a:extLst>
          </p:cNvPr>
          <p:cNvSpPr/>
          <p:nvPr/>
        </p:nvSpPr>
        <p:spPr>
          <a:xfrm>
            <a:off x="8989619" y="2196936"/>
            <a:ext cx="415636" cy="4631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redondeado 15">
            <a:extLst>
              <a:ext uri="{FF2B5EF4-FFF2-40B4-BE49-F238E27FC236}">
                <a16:creationId xmlns:a16="http://schemas.microsoft.com/office/drawing/2014/main" id="{FC528F27-CE97-B16F-0D4A-EF923DA99D6E}"/>
              </a:ext>
            </a:extLst>
          </p:cNvPr>
          <p:cNvSpPr/>
          <p:nvPr/>
        </p:nvSpPr>
        <p:spPr>
          <a:xfrm>
            <a:off x="959920" y="2974769"/>
            <a:ext cx="2553195" cy="1704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Arial" panose="020B0604020202020204" pitchFamily="34" charset="0"/>
                <a:cs typeface="Arial" panose="020B0604020202020204" pitchFamily="34" charset="0"/>
              </a:rPr>
              <a:t>En caso de incumplimiento de la obligación, el acreedor garantizado tendrá derecho a apropiarse del bien dado en la garantía en el pago de la deuda. </a:t>
            </a:r>
            <a:endParaRPr lang="es-CO" sz="1400" dirty="0">
              <a:latin typeface="Arial" panose="020B0604020202020204" pitchFamily="34" charset="0"/>
              <a:cs typeface="Arial" panose="020B0604020202020204" pitchFamily="34" charset="0"/>
            </a:endParaRPr>
          </a:p>
        </p:txBody>
      </p:sp>
      <p:sp>
        <p:nvSpPr>
          <p:cNvPr id="13" name="Rectángulo redondeado 16">
            <a:extLst>
              <a:ext uri="{FF2B5EF4-FFF2-40B4-BE49-F238E27FC236}">
                <a16:creationId xmlns:a16="http://schemas.microsoft.com/office/drawing/2014/main" id="{471340C3-1E83-F82B-A37F-6AFBD36F4DA5}"/>
              </a:ext>
            </a:extLst>
          </p:cNvPr>
          <p:cNvSpPr/>
          <p:nvPr/>
        </p:nvSpPr>
        <p:spPr>
          <a:xfrm>
            <a:off x="4387931" y="2897579"/>
            <a:ext cx="2553195" cy="17813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Arial" panose="020B0604020202020204" pitchFamily="34" charset="0"/>
                <a:cs typeface="Arial" panose="020B0604020202020204" pitchFamily="34" charset="0"/>
              </a:rPr>
              <a:t>El mecanismo de ejecución judicial es un procedimiento regulado por el Código General del Proceso y en el articulo 61 de la Ley 1676 de 2013.</a:t>
            </a:r>
            <a:endParaRPr lang="es-CO" sz="1400" dirty="0">
              <a:latin typeface="Arial" panose="020B0604020202020204" pitchFamily="34" charset="0"/>
              <a:cs typeface="Arial" panose="020B0604020202020204" pitchFamily="34" charset="0"/>
            </a:endParaRPr>
          </a:p>
        </p:txBody>
      </p:sp>
      <p:sp>
        <p:nvSpPr>
          <p:cNvPr id="14" name="Rectángulo redondeado 17">
            <a:extLst>
              <a:ext uri="{FF2B5EF4-FFF2-40B4-BE49-F238E27FC236}">
                <a16:creationId xmlns:a16="http://schemas.microsoft.com/office/drawing/2014/main" id="{B17D0F96-3E9B-28A2-ECCB-DE916BF0F9F2}"/>
              </a:ext>
            </a:extLst>
          </p:cNvPr>
          <p:cNvSpPr/>
          <p:nvPr/>
        </p:nvSpPr>
        <p:spPr>
          <a:xfrm>
            <a:off x="7815943" y="2897579"/>
            <a:ext cx="2553195" cy="1781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latin typeface="Arial" panose="020B0604020202020204" pitchFamily="34" charset="0"/>
                <a:cs typeface="Arial" panose="020B0604020202020204" pitchFamily="34" charset="0"/>
              </a:rPr>
              <a:t>Realizado ante notarios y Cámaras de Comercio. </a:t>
            </a:r>
            <a:endParaRPr lang="es-CO"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521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9525"/>
            <a:ext cx="12192897" cy="6864056"/>
          </a:xfrm>
        </p:spPr>
      </p:pic>
      <p:sp>
        <p:nvSpPr>
          <p:cNvPr id="5" name="CuadroTexto 4"/>
          <p:cNvSpPr txBox="1"/>
          <p:nvPr/>
        </p:nvSpPr>
        <p:spPr>
          <a:xfrm>
            <a:off x="3565133" y="811658"/>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MÓDULO II: ASPECTOS PROCESALES. </a:t>
            </a:r>
            <a:endParaRPr lang="en-US" sz="2800" b="1" dirty="0">
              <a:solidFill>
                <a:srgbClr val="002060"/>
              </a:solidFill>
              <a:latin typeface="Arial" panose="020B0604020202020204" pitchFamily="34" charset="0"/>
              <a:cs typeface="Arial" panose="020B0604020202020204" pitchFamily="34" charset="0"/>
            </a:endParaRPr>
          </a:p>
        </p:txBody>
      </p:sp>
      <p:sp>
        <p:nvSpPr>
          <p:cNvPr id="6" name="CuadroTexto 5"/>
          <p:cNvSpPr txBox="1"/>
          <p:nvPr/>
        </p:nvSpPr>
        <p:spPr>
          <a:xfrm>
            <a:off x="647272" y="2054831"/>
            <a:ext cx="10921429" cy="369332"/>
          </a:xfrm>
          <a:prstGeom prst="rect">
            <a:avLst/>
          </a:prstGeom>
          <a:noFill/>
        </p:spPr>
        <p:txBody>
          <a:bodyPr wrap="square" rtlCol="0">
            <a:spAutoFit/>
          </a:bodyPr>
          <a:lstStyle/>
          <a:p>
            <a:r>
              <a:rPr lang="es-ES" sz="1800" dirty="0">
                <a:solidFill>
                  <a:schemeClr val="bg1"/>
                </a:solidFill>
                <a:latin typeface="Arial Black"/>
              </a:rPr>
              <a:t>La ejecución judicial de una garantía en el proceso de reorganización. </a:t>
            </a:r>
          </a:p>
        </p:txBody>
      </p:sp>
      <p:sp>
        <p:nvSpPr>
          <p:cNvPr id="2" name="CuadroTexto 1">
            <a:extLst>
              <a:ext uri="{FF2B5EF4-FFF2-40B4-BE49-F238E27FC236}">
                <a16:creationId xmlns:a16="http://schemas.microsoft.com/office/drawing/2014/main" id="{199C9AA3-4F13-E684-9809-7EDCA72B0E80}"/>
              </a:ext>
            </a:extLst>
          </p:cNvPr>
          <p:cNvSpPr txBox="1"/>
          <p:nvPr/>
        </p:nvSpPr>
        <p:spPr>
          <a:xfrm>
            <a:off x="1450165" y="1838472"/>
            <a:ext cx="7598586" cy="30469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4800" dirty="0">
                <a:solidFill>
                  <a:srgbClr val="0070C0"/>
                </a:solidFill>
                <a:latin typeface="Arial Black"/>
              </a:rPr>
              <a:t>La ejecución judicial de una garantía en el proceso de reorganización. </a:t>
            </a:r>
          </a:p>
        </p:txBody>
      </p:sp>
    </p:spTree>
    <p:extLst>
      <p:ext uri="{BB962C8B-B14F-4D97-AF65-F5344CB8AC3E}">
        <p14:creationId xmlns:p14="http://schemas.microsoft.com/office/powerpoint/2010/main" val="349622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488933" y="765806"/>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PREMISAS: </a:t>
            </a:r>
            <a:endParaRPr lang="en-US" sz="2800" b="1" dirty="0">
              <a:solidFill>
                <a:srgbClr val="0020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96BB9C26-76BE-129D-A659-C5AA19308B0E}"/>
              </a:ext>
            </a:extLst>
          </p:cNvPr>
          <p:cNvSpPr txBox="1"/>
          <p:nvPr/>
        </p:nvSpPr>
        <p:spPr>
          <a:xfrm>
            <a:off x="428625" y="1954061"/>
            <a:ext cx="66294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002060"/>
                </a:solidFill>
                <a:latin typeface="Arial"/>
                <a:cs typeface="Arial"/>
              </a:rPr>
              <a:t>1) La preferencia de un acreedor garantizado con garantía mobiliaria en un proceso de reorganización …</a:t>
            </a:r>
          </a:p>
          <a:p>
            <a:endParaRPr lang="es-ES" dirty="0">
              <a:solidFill>
                <a:srgbClr val="002060"/>
              </a:solidFill>
              <a:latin typeface="Arial"/>
              <a:cs typeface="Arial"/>
            </a:endParaRPr>
          </a:p>
          <a:p>
            <a:r>
              <a:rPr lang="es-ES" b="1" dirty="0">
                <a:solidFill>
                  <a:srgbClr val="002060"/>
                </a:solidFill>
                <a:latin typeface="Arial"/>
                <a:cs typeface="Arial"/>
              </a:rPr>
              <a:t>Superintendencia de Sociedades: OFICIO 220-223724 DEL 11 DE OCTUBRE DE 2022.</a:t>
            </a:r>
          </a:p>
          <a:p>
            <a:endParaRPr lang="es-ES" dirty="0">
              <a:solidFill>
                <a:srgbClr val="002060"/>
              </a:solidFill>
              <a:latin typeface="Arial"/>
              <a:cs typeface="Arial"/>
            </a:endParaRPr>
          </a:p>
          <a:p>
            <a:r>
              <a:rPr lang="es-ES" dirty="0">
                <a:solidFill>
                  <a:srgbClr val="002060"/>
                </a:solidFill>
                <a:latin typeface="Arial"/>
                <a:cs typeface="Arial"/>
              </a:rPr>
              <a:t>2) En el evento de presentarse incumplimiento del deudor, se puede ejecutar la garantía mobiliaria por el mecanismo de adjudicación o realización especial de la garantía real regulado en los artículos 467 y 468 del Código General de Proceso o de ejecución especial de la garantía, en los casos y en la forma prevista en la ley de garantías mobiliarias. </a:t>
            </a:r>
          </a:p>
          <a:p>
            <a:endParaRPr lang="es-ES" dirty="0">
              <a:solidFill>
                <a:srgbClr val="002060"/>
              </a:solidFill>
              <a:latin typeface="Arial"/>
              <a:cs typeface="Arial"/>
            </a:endParaRPr>
          </a:p>
          <a:p>
            <a:endParaRPr lang="es-ES" dirty="0">
              <a:solidFill>
                <a:srgbClr val="002060"/>
              </a:solidFill>
              <a:latin typeface="Arial"/>
              <a:cs typeface="Arial"/>
            </a:endParaRPr>
          </a:p>
          <a:p>
            <a:endParaRPr lang="es-ES" b="1" dirty="0">
              <a:solidFill>
                <a:srgbClr val="002060"/>
              </a:solidFill>
              <a:latin typeface="Arial"/>
              <a:cs typeface="Arial"/>
            </a:endParaRPr>
          </a:p>
          <a:p>
            <a:endParaRPr lang="es-ES" dirty="0">
              <a:solidFill>
                <a:srgbClr val="002060"/>
              </a:solidFill>
              <a:latin typeface="Arial"/>
              <a:cs typeface="Arial"/>
            </a:endParaRPr>
          </a:p>
        </p:txBody>
      </p:sp>
      <p:pic>
        <p:nvPicPr>
          <p:cNvPr id="3" name="Imagen 7">
            <a:extLst>
              <a:ext uri="{FF2B5EF4-FFF2-40B4-BE49-F238E27FC236}">
                <a16:creationId xmlns:a16="http://schemas.microsoft.com/office/drawing/2014/main" id="{D70643EA-83CD-4961-DB6E-C876035E623D}"/>
              </a:ext>
            </a:extLst>
          </p:cNvPr>
          <p:cNvPicPr>
            <a:picLocks noChangeAspect="1"/>
          </p:cNvPicPr>
          <p:nvPr/>
        </p:nvPicPr>
        <p:blipFill>
          <a:blip r:embed="rId3"/>
          <a:stretch>
            <a:fillRect/>
          </a:stretch>
        </p:blipFill>
        <p:spPr>
          <a:xfrm>
            <a:off x="8173696" y="1793910"/>
            <a:ext cx="3606692" cy="2356075"/>
          </a:xfrm>
          <a:prstGeom prst="rect">
            <a:avLst/>
          </a:prstGeom>
        </p:spPr>
      </p:pic>
    </p:spTree>
    <p:extLst>
      <p:ext uri="{BB962C8B-B14F-4D97-AF65-F5344CB8AC3E}">
        <p14:creationId xmlns:p14="http://schemas.microsoft.com/office/powerpoint/2010/main" val="265158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565133" y="811658"/>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FUENTES NORMATIVAS: </a:t>
            </a:r>
            <a:endParaRPr lang="en-US" sz="2800" b="1" dirty="0">
              <a:solidFill>
                <a:srgbClr val="0020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596ACE3-008F-F85F-0B94-85FB222ED370}"/>
              </a:ext>
            </a:extLst>
          </p:cNvPr>
          <p:cNvSpPr txBox="1"/>
          <p:nvPr/>
        </p:nvSpPr>
        <p:spPr>
          <a:xfrm>
            <a:off x="104775" y="2411261"/>
            <a:ext cx="66294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002060"/>
                </a:solidFill>
                <a:latin typeface="Arial"/>
                <a:cs typeface="Arial"/>
              </a:rPr>
              <a:t>Art. 61 de la Ley 1676 de 2013 (Ley de garantías mobiliarias)</a:t>
            </a:r>
          </a:p>
          <a:p>
            <a:endParaRPr lang="es-ES" dirty="0">
              <a:solidFill>
                <a:srgbClr val="002060"/>
              </a:solidFill>
              <a:latin typeface="Arial"/>
              <a:cs typeface="Arial"/>
            </a:endParaRPr>
          </a:p>
          <a:p>
            <a:r>
              <a:rPr lang="es-ES" b="1" dirty="0">
                <a:solidFill>
                  <a:srgbClr val="002060"/>
                </a:solidFill>
                <a:latin typeface="Arial"/>
                <a:cs typeface="Arial"/>
              </a:rPr>
              <a:t>Arts. 444, 467 y 168 de la Ley 1564 de 2012 (Código General del Proceso) </a:t>
            </a:r>
          </a:p>
          <a:p>
            <a:endParaRPr lang="es-ES" dirty="0">
              <a:solidFill>
                <a:srgbClr val="002060"/>
              </a:solidFill>
              <a:latin typeface="Arial"/>
              <a:cs typeface="Arial"/>
            </a:endParaRPr>
          </a:p>
          <a:p>
            <a:r>
              <a:rPr lang="es-ES" dirty="0">
                <a:solidFill>
                  <a:srgbClr val="002060"/>
                </a:solidFill>
                <a:latin typeface="Arial"/>
                <a:cs typeface="Arial"/>
              </a:rPr>
              <a:t>Arts. 2.2.2.4.2.33.; 2.2.2.4.2.36.; 2.2.2.4.2.37. del Decreto 1074 de 2015. </a:t>
            </a:r>
          </a:p>
          <a:p>
            <a:endParaRPr lang="es-ES" dirty="0">
              <a:solidFill>
                <a:srgbClr val="002060"/>
              </a:solidFill>
              <a:latin typeface="Arial"/>
              <a:cs typeface="Arial"/>
            </a:endParaRPr>
          </a:p>
        </p:txBody>
      </p:sp>
      <p:pic>
        <p:nvPicPr>
          <p:cNvPr id="3" name="Imagen 7">
            <a:extLst>
              <a:ext uri="{FF2B5EF4-FFF2-40B4-BE49-F238E27FC236}">
                <a16:creationId xmlns:a16="http://schemas.microsoft.com/office/drawing/2014/main" id="{BBA5AD36-9BE4-B825-2606-89895679A491}"/>
              </a:ext>
            </a:extLst>
          </p:cNvPr>
          <p:cNvPicPr>
            <a:picLocks noChangeAspect="1"/>
          </p:cNvPicPr>
          <p:nvPr/>
        </p:nvPicPr>
        <p:blipFill>
          <a:blip r:embed="rId3"/>
          <a:stretch>
            <a:fillRect/>
          </a:stretch>
        </p:blipFill>
        <p:spPr>
          <a:xfrm>
            <a:off x="8173696" y="1793910"/>
            <a:ext cx="3606692" cy="2356075"/>
          </a:xfrm>
          <a:prstGeom prst="rect">
            <a:avLst/>
          </a:prstGeom>
        </p:spPr>
      </p:pic>
    </p:spTree>
    <p:extLst>
      <p:ext uri="{BB962C8B-B14F-4D97-AF65-F5344CB8AC3E}">
        <p14:creationId xmlns:p14="http://schemas.microsoft.com/office/powerpoint/2010/main" val="268874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565133" y="811658"/>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PASO A PASO: </a:t>
            </a:r>
            <a:endParaRPr lang="en-US" sz="2800" b="1" dirty="0">
              <a:solidFill>
                <a:srgbClr val="0020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A7025FF7-4545-A1CC-EF32-445A5E4C47F4}"/>
              </a:ext>
            </a:extLst>
          </p:cNvPr>
          <p:cNvSpPr txBox="1"/>
          <p:nvPr/>
        </p:nvSpPr>
        <p:spPr>
          <a:xfrm>
            <a:off x="495300" y="2020736"/>
            <a:ext cx="66294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dirty="0">
                <a:solidFill>
                  <a:srgbClr val="002060"/>
                </a:solidFill>
                <a:latin typeface="Arial"/>
                <a:cs typeface="Arial"/>
              </a:rPr>
              <a:t>1. Identificación del bien (necesario o no necesario):</a:t>
            </a:r>
          </a:p>
          <a:p>
            <a:pPr marL="742950" lvl="1" indent="-285750" algn="just">
              <a:buFont typeface="Arial" panose="020B0604020202020204" pitchFamily="34" charset="0"/>
              <a:buChar char="•"/>
            </a:pPr>
            <a:r>
              <a:rPr lang="es-ES" dirty="0">
                <a:solidFill>
                  <a:srgbClr val="002060"/>
                </a:solidFill>
                <a:latin typeface="Arial"/>
                <a:cs typeface="Arial"/>
              </a:rPr>
              <a:t>El deudor deberá manifestar con la solicitud de inicio al proceso concursal cuáles son los bienes necesarios para el giro ordinario de sus negocios.</a:t>
            </a:r>
          </a:p>
          <a:p>
            <a:pPr marL="285750" indent="-285750" algn="just">
              <a:buFont typeface="Arial" panose="020B0604020202020204" pitchFamily="34" charset="0"/>
              <a:buChar char="•"/>
            </a:pPr>
            <a:endParaRPr lang="es-ES" dirty="0">
              <a:solidFill>
                <a:srgbClr val="002060"/>
              </a:solidFill>
              <a:latin typeface="Arial"/>
              <a:cs typeface="Arial"/>
            </a:endParaRPr>
          </a:p>
          <a:p>
            <a:pPr algn="just"/>
            <a:r>
              <a:rPr lang="es-ES" dirty="0">
                <a:solidFill>
                  <a:srgbClr val="002060"/>
                </a:solidFill>
                <a:latin typeface="Arial"/>
                <a:cs typeface="Arial"/>
              </a:rPr>
              <a:t>2. Oportunidad del acreedor para solicitar la ejecución:</a:t>
            </a:r>
          </a:p>
          <a:p>
            <a:pPr marL="742950" lvl="1" indent="-285750" algn="just">
              <a:buFont typeface="Arial" panose="020B0604020202020204" pitchFamily="34" charset="0"/>
              <a:buChar char="•"/>
            </a:pPr>
            <a:r>
              <a:rPr lang="es-ES" b="1" dirty="0">
                <a:solidFill>
                  <a:srgbClr val="002060"/>
                </a:solidFill>
                <a:latin typeface="Arial"/>
                <a:cs typeface="Arial"/>
              </a:rPr>
              <a:t>De los bienes no necesarios: </a:t>
            </a:r>
            <a:r>
              <a:rPr lang="es-ES" dirty="0">
                <a:solidFill>
                  <a:srgbClr val="002060"/>
                </a:solidFill>
                <a:latin typeface="Arial"/>
                <a:cs typeface="Arial"/>
              </a:rPr>
              <a:t>desde el inicio del proceso y decidido luego en la providencia que aprueba el proyecto de graduación y calificación de créditos.  </a:t>
            </a:r>
          </a:p>
          <a:p>
            <a:pPr marL="742950" lvl="1" indent="-285750" algn="just">
              <a:buFont typeface="Arial" panose="020B0604020202020204" pitchFamily="34" charset="0"/>
              <a:buChar char="•"/>
            </a:pPr>
            <a:r>
              <a:rPr lang="es-ES" b="1" dirty="0">
                <a:solidFill>
                  <a:srgbClr val="002060"/>
                </a:solidFill>
                <a:latin typeface="Arial"/>
                <a:cs typeface="Arial"/>
              </a:rPr>
              <a:t>De los bienes necesarios: </a:t>
            </a:r>
            <a:r>
              <a:rPr lang="es-ES" dirty="0">
                <a:solidFill>
                  <a:srgbClr val="002060"/>
                </a:solidFill>
                <a:latin typeface="Arial"/>
                <a:cs typeface="Arial"/>
              </a:rPr>
              <a:t>luego de confirmado el acuerdo de reorganización. </a:t>
            </a:r>
          </a:p>
          <a:p>
            <a:endParaRPr lang="es-ES" dirty="0">
              <a:solidFill>
                <a:srgbClr val="002060"/>
              </a:solidFill>
              <a:latin typeface="Arial"/>
              <a:cs typeface="Arial"/>
            </a:endParaRPr>
          </a:p>
          <a:p>
            <a:endParaRPr lang="es-ES" dirty="0">
              <a:solidFill>
                <a:srgbClr val="002060"/>
              </a:solidFill>
              <a:latin typeface="Arial"/>
              <a:cs typeface="Arial"/>
            </a:endParaRPr>
          </a:p>
        </p:txBody>
      </p:sp>
      <p:pic>
        <p:nvPicPr>
          <p:cNvPr id="3" name="Imagen 7">
            <a:extLst>
              <a:ext uri="{FF2B5EF4-FFF2-40B4-BE49-F238E27FC236}">
                <a16:creationId xmlns:a16="http://schemas.microsoft.com/office/drawing/2014/main" id="{E32A39ED-FF00-6AD4-1991-C2397A0ED19E}"/>
              </a:ext>
            </a:extLst>
          </p:cNvPr>
          <p:cNvPicPr>
            <a:picLocks noChangeAspect="1"/>
          </p:cNvPicPr>
          <p:nvPr/>
        </p:nvPicPr>
        <p:blipFill>
          <a:blip r:embed="rId3"/>
          <a:stretch>
            <a:fillRect/>
          </a:stretch>
        </p:blipFill>
        <p:spPr>
          <a:xfrm>
            <a:off x="8173696" y="1793910"/>
            <a:ext cx="3606692" cy="2356075"/>
          </a:xfrm>
          <a:prstGeom prst="rect">
            <a:avLst/>
          </a:prstGeom>
        </p:spPr>
      </p:pic>
    </p:spTree>
    <p:extLst>
      <p:ext uri="{BB962C8B-B14F-4D97-AF65-F5344CB8AC3E}">
        <p14:creationId xmlns:p14="http://schemas.microsoft.com/office/powerpoint/2010/main" val="2570195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565133" y="811658"/>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PASO A PASO: </a:t>
            </a:r>
            <a:endParaRPr lang="en-US" sz="2800" b="1" dirty="0">
              <a:solidFill>
                <a:srgbClr val="0020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F976FBE2-E3E7-DA2E-FF06-C4646D50AFE9}"/>
              </a:ext>
            </a:extLst>
          </p:cNvPr>
          <p:cNvSpPr txBox="1"/>
          <p:nvPr/>
        </p:nvSpPr>
        <p:spPr>
          <a:xfrm>
            <a:off x="411612" y="1868336"/>
            <a:ext cx="66294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dirty="0">
                <a:solidFill>
                  <a:srgbClr val="002060"/>
                </a:solidFill>
                <a:latin typeface="Arial"/>
                <a:cs typeface="Arial"/>
              </a:rPr>
              <a:t>3. Con la solicitud de ejecución el acreedor deberá: </a:t>
            </a:r>
          </a:p>
          <a:p>
            <a:pPr marL="742950" lvl="1" indent="-285750" algn="just">
              <a:buFont typeface="Arial" panose="020B0604020202020204" pitchFamily="34" charset="0"/>
              <a:buChar char="•"/>
            </a:pPr>
            <a:r>
              <a:rPr lang="es-ES" dirty="0">
                <a:solidFill>
                  <a:srgbClr val="002060"/>
                </a:solidFill>
                <a:latin typeface="Arial"/>
                <a:cs typeface="Arial"/>
              </a:rPr>
              <a:t>A) título que preste mérito ejecutivo; b) el contrato de hipoteca o de prenda; c) un certificado del registrador respecto de la propiedad del ejecutado sobre el bien perseguido y, en el caso de la prenda sin tenencia, un certificado sobre la vigencia del gravamen; d) un avalúo del bien y e) la liquidación del crédito hasta la fecha. </a:t>
            </a:r>
          </a:p>
          <a:p>
            <a:pPr marL="285750" indent="-285750" algn="just">
              <a:buFont typeface="Arial" panose="020B0604020202020204" pitchFamily="34" charset="0"/>
              <a:buChar char="•"/>
            </a:pPr>
            <a:endParaRPr lang="es-ES" dirty="0">
              <a:solidFill>
                <a:srgbClr val="002060"/>
              </a:solidFill>
              <a:latin typeface="Arial"/>
              <a:cs typeface="Arial"/>
            </a:endParaRPr>
          </a:p>
          <a:p>
            <a:pPr algn="just"/>
            <a:r>
              <a:rPr lang="es-ES" dirty="0">
                <a:solidFill>
                  <a:srgbClr val="002060"/>
                </a:solidFill>
                <a:latin typeface="Arial"/>
                <a:cs typeface="Arial"/>
              </a:rPr>
              <a:t>4. El avalúo deberá atender lo establecido en el artículo 444 del Código General del Proceso.</a:t>
            </a:r>
          </a:p>
          <a:p>
            <a:pPr algn="just"/>
            <a:r>
              <a:rPr lang="es-ES" dirty="0">
                <a:solidFill>
                  <a:srgbClr val="002060"/>
                </a:solidFill>
                <a:latin typeface="Arial"/>
                <a:cs typeface="Arial"/>
              </a:rPr>
              <a:t>	- Sin perjuicio de una demostración diferente, los 	inmuebles serán por el 50% adicional al valor 	catastral.  </a:t>
            </a:r>
          </a:p>
          <a:p>
            <a:endParaRPr lang="es-ES" dirty="0">
              <a:solidFill>
                <a:srgbClr val="002060"/>
              </a:solidFill>
              <a:latin typeface="Arial"/>
              <a:cs typeface="Arial"/>
            </a:endParaRPr>
          </a:p>
        </p:txBody>
      </p:sp>
      <p:pic>
        <p:nvPicPr>
          <p:cNvPr id="3" name="Imagen 7">
            <a:extLst>
              <a:ext uri="{FF2B5EF4-FFF2-40B4-BE49-F238E27FC236}">
                <a16:creationId xmlns:a16="http://schemas.microsoft.com/office/drawing/2014/main" id="{E718A221-85D1-0808-88BA-F7E0844E7603}"/>
              </a:ext>
            </a:extLst>
          </p:cNvPr>
          <p:cNvPicPr>
            <a:picLocks noChangeAspect="1"/>
          </p:cNvPicPr>
          <p:nvPr/>
        </p:nvPicPr>
        <p:blipFill>
          <a:blip r:embed="rId3"/>
          <a:stretch>
            <a:fillRect/>
          </a:stretch>
        </p:blipFill>
        <p:spPr>
          <a:xfrm>
            <a:off x="8173696" y="1793910"/>
            <a:ext cx="3606692" cy="2356075"/>
          </a:xfrm>
          <a:prstGeom prst="rect">
            <a:avLst/>
          </a:prstGeom>
        </p:spPr>
      </p:pic>
    </p:spTree>
    <p:extLst>
      <p:ext uri="{BB962C8B-B14F-4D97-AF65-F5344CB8AC3E}">
        <p14:creationId xmlns:p14="http://schemas.microsoft.com/office/powerpoint/2010/main" val="193754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565133" y="811658"/>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PASO A PASO: </a:t>
            </a:r>
            <a:endParaRPr lang="en-US" sz="2800" b="1" dirty="0">
              <a:solidFill>
                <a:srgbClr val="0020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E00ECC09-C354-70C2-89D3-ADE9EE5AC640}"/>
              </a:ext>
            </a:extLst>
          </p:cNvPr>
          <p:cNvSpPr txBox="1"/>
          <p:nvPr/>
        </p:nvSpPr>
        <p:spPr>
          <a:xfrm>
            <a:off x="104774" y="1963586"/>
            <a:ext cx="7019925"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dirty="0">
                <a:solidFill>
                  <a:srgbClr val="002060"/>
                </a:solidFill>
                <a:latin typeface="Arial"/>
                <a:cs typeface="Arial"/>
              </a:rPr>
              <a:t>5. Determinado el valor del bien, el juez del concurso decidirá la ejecución de la garantía. </a:t>
            </a:r>
          </a:p>
          <a:p>
            <a:pPr algn="just"/>
            <a:endParaRPr lang="es-ES" dirty="0">
              <a:solidFill>
                <a:srgbClr val="002060"/>
              </a:solidFill>
              <a:latin typeface="Arial"/>
              <a:cs typeface="Arial"/>
            </a:endParaRPr>
          </a:p>
          <a:p>
            <a:pPr marL="285750" indent="-285750" algn="just">
              <a:buFontTx/>
              <a:buChar char="-"/>
            </a:pPr>
            <a:r>
              <a:rPr lang="es-ES" dirty="0">
                <a:solidFill>
                  <a:srgbClr val="002060"/>
                </a:solidFill>
                <a:latin typeface="Arial"/>
                <a:cs typeface="Arial"/>
              </a:rPr>
              <a:t>Si el valor del bien no es suficiente para saldar la obligación, el acreedor garantizado podrá continuar como acreedor en el proceso concursal para obtener el saldo faltante. </a:t>
            </a:r>
          </a:p>
          <a:p>
            <a:pPr marL="285750" indent="-285750" algn="just">
              <a:buFontTx/>
              <a:buChar char="-"/>
            </a:pPr>
            <a:r>
              <a:rPr lang="es-ES" dirty="0">
                <a:solidFill>
                  <a:srgbClr val="002060"/>
                </a:solidFill>
                <a:latin typeface="Arial"/>
                <a:cs typeface="Arial"/>
              </a:rPr>
              <a:t>Por el contrario, si el bien sobre pasa el crédito garantizado, el remanente deberá ser entregado. </a:t>
            </a:r>
          </a:p>
          <a:p>
            <a:pPr marL="285750" indent="-285750" algn="just">
              <a:buFontTx/>
              <a:buChar char="-"/>
            </a:pPr>
            <a:endParaRPr lang="es-ES" dirty="0">
              <a:solidFill>
                <a:srgbClr val="002060"/>
              </a:solidFill>
              <a:latin typeface="Arial"/>
              <a:cs typeface="Arial"/>
            </a:endParaRPr>
          </a:p>
          <a:p>
            <a:pPr algn="just"/>
            <a:r>
              <a:rPr lang="es-ES" b="1" dirty="0">
                <a:solidFill>
                  <a:srgbClr val="002060"/>
                </a:solidFill>
                <a:latin typeface="Arial"/>
                <a:cs typeface="Arial"/>
              </a:rPr>
              <a:t>Nota 1. </a:t>
            </a:r>
            <a:r>
              <a:rPr lang="es-ES" dirty="0">
                <a:solidFill>
                  <a:srgbClr val="002060"/>
                </a:solidFill>
                <a:latin typeface="Arial"/>
                <a:cs typeface="Arial"/>
              </a:rPr>
              <a:t>Si hubiese procesos ejecutivos previos al inicio del de reorganización, el acreedor garantizado podrá continuar la ejecución ante el juez de ejecución o en su defecto solicitarla al interior del proceso concursal. </a:t>
            </a:r>
          </a:p>
        </p:txBody>
      </p:sp>
      <p:pic>
        <p:nvPicPr>
          <p:cNvPr id="3" name="Imagen 7">
            <a:extLst>
              <a:ext uri="{FF2B5EF4-FFF2-40B4-BE49-F238E27FC236}">
                <a16:creationId xmlns:a16="http://schemas.microsoft.com/office/drawing/2014/main" id="{55F36CEB-E9F7-45DF-A857-4679F5D3309D}"/>
              </a:ext>
            </a:extLst>
          </p:cNvPr>
          <p:cNvPicPr>
            <a:picLocks noChangeAspect="1"/>
          </p:cNvPicPr>
          <p:nvPr/>
        </p:nvPicPr>
        <p:blipFill>
          <a:blip r:embed="rId3"/>
          <a:stretch>
            <a:fillRect/>
          </a:stretch>
        </p:blipFill>
        <p:spPr>
          <a:xfrm>
            <a:off x="8173696" y="1793910"/>
            <a:ext cx="3606692" cy="2356075"/>
          </a:xfrm>
          <a:prstGeom prst="rect">
            <a:avLst/>
          </a:prstGeom>
        </p:spPr>
      </p:pic>
    </p:spTree>
    <p:extLst>
      <p:ext uri="{BB962C8B-B14F-4D97-AF65-F5344CB8AC3E}">
        <p14:creationId xmlns:p14="http://schemas.microsoft.com/office/powerpoint/2010/main" val="191836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565133" y="811658"/>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MÓDULO 1: ASPECTOS GENERALES. </a:t>
            </a:r>
            <a:endParaRPr lang="en-US" sz="2800" b="1" dirty="0">
              <a:solidFill>
                <a:srgbClr val="0020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2728E739-01CF-452E-2717-5B1B3BC17CCC}"/>
              </a:ext>
            </a:extLst>
          </p:cNvPr>
          <p:cNvSpPr txBox="1"/>
          <p:nvPr/>
        </p:nvSpPr>
        <p:spPr>
          <a:xfrm>
            <a:off x="946750" y="2140069"/>
            <a:ext cx="343331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4000" dirty="0">
                <a:solidFill>
                  <a:srgbClr val="002060"/>
                </a:solidFill>
                <a:latin typeface="Arial Black"/>
              </a:rPr>
              <a:t>Definición:</a:t>
            </a:r>
            <a:endParaRPr lang="es-ES" sz="4000" dirty="0">
              <a:solidFill>
                <a:srgbClr val="002060"/>
              </a:solidFill>
              <a:latin typeface="Arial Black"/>
              <a:cs typeface="Calibri"/>
            </a:endParaRPr>
          </a:p>
        </p:txBody>
      </p:sp>
      <p:sp>
        <p:nvSpPr>
          <p:cNvPr id="3" name="CuadroTexto 2">
            <a:extLst>
              <a:ext uri="{FF2B5EF4-FFF2-40B4-BE49-F238E27FC236}">
                <a16:creationId xmlns:a16="http://schemas.microsoft.com/office/drawing/2014/main" id="{94D54828-A855-F4FD-8390-3D170FC97DC2}"/>
              </a:ext>
            </a:extLst>
          </p:cNvPr>
          <p:cNvSpPr txBox="1"/>
          <p:nvPr/>
        </p:nvSpPr>
        <p:spPr>
          <a:xfrm>
            <a:off x="1029419" y="2654059"/>
            <a:ext cx="465886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4000" dirty="0">
                <a:solidFill>
                  <a:srgbClr val="002060"/>
                </a:solidFill>
                <a:latin typeface="Arial"/>
                <a:cs typeface="Arial"/>
              </a:rPr>
              <a:t>Garantía mobiliaria</a:t>
            </a:r>
          </a:p>
        </p:txBody>
      </p:sp>
      <p:sp>
        <p:nvSpPr>
          <p:cNvPr id="7" name="CuadroTexto 6">
            <a:extLst>
              <a:ext uri="{FF2B5EF4-FFF2-40B4-BE49-F238E27FC236}">
                <a16:creationId xmlns:a16="http://schemas.microsoft.com/office/drawing/2014/main" id="{6F9EC825-1CBB-40C3-104D-915DE32FF26C}"/>
              </a:ext>
            </a:extLst>
          </p:cNvPr>
          <p:cNvSpPr txBox="1"/>
          <p:nvPr/>
        </p:nvSpPr>
        <p:spPr>
          <a:xfrm>
            <a:off x="1029420" y="3430436"/>
            <a:ext cx="529518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solidFill>
                  <a:srgbClr val="002060"/>
                </a:solidFill>
                <a:latin typeface="Arial"/>
                <a:cs typeface="Arial"/>
              </a:rPr>
              <a:t>Es toda operación que tenga como efecto garantizar una obligación con bienes muebles.</a:t>
            </a:r>
          </a:p>
        </p:txBody>
      </p:sp>
      <p:pic>
        <p:nvPicPr>
          <p:cNvPr id="8" name="Imagen 8">
            <a:extLst>
              <a:ext uri="{FF2B5EF4-FFF2-40B4-BE49-F238E27FC236}">
                <a16:creationId xmlns:a16="http://schemas.microsoft.com/office/drawing/2014/main" id="{CE9BAFED-65A0-928C-7F2A-E2A0BF92F4AC}"/>
              </a:ext>
            </a:extLst>
          </p:cNvPr>
          <p:cNvPicPr>
            <a:picLocks noChangeAspect="1"/>
          </p:cNvPicPr>
          <p:nvPr/>
        </p:nvPicPr>
        <p:blipFill>
          <a:blip r:embed="rId3"/>
          <a:stretch>
            <a:fillRect/>
          </a:stretch>
        </p:blipFill>
        <p:spPr>
          <a:xfrm>
            <a:off x="6597965" y="1828880"/>
            <a:ext cx="3987122" cy="2662369"/>
          </a:xfrm>
          <a:prstGeom prst="rect">
            <a:avLst/>
          </a:prstGeom>
        </p:spPr>
      </p:pic>
    </p:spTree>
    <p:extLst>
      <p:ext uri="{BB962C8B-B14F-4D97-AF65-F5344CB8AC3E}">
        <p14:creationId xmlns:p14="http://schemas.microsoft.com/office/powerpoint/2010/main" val="1983507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56"/>
            <a:ext cx="12192897" cy="6864056"/>
          </a:xfrm>
        </p:spPr>
      </p:pic>
      <p:sp>
        <p:nvSpPr>
          <p:cNvPr id="5" name="CuadroTexto 4"/>
          <p:cNvSpPr txBox="1"/>
          <p:nvPr/>
        </p:nvSpPr>
        <p:spPr>
          <a:xfrm>
            <a:off x="3565133" y="811658"/>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CONCLUSIONES …</a:t>
            </a:r>
            <a:endParaRPr lang="en-US" sz="2800" b="1" dirty="0">
              <a:solidFill>
                <a:srgbClr val="0020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CAE7BD18-8B06-A293-9A88-31E866B229EB}"/>
              </a:ext>
            </a:extLst>
          </p:cNvPr>
          <p:cNvSpPr txBox="1"/>
          <p:nvPr/>
        </p:nvSpPr>
        <p:spPr>
          <a:xfrm>
            <a:off x="371474" y="1334878"/>
            <a:ext cx="70199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Tx/>
              <a:buChar char="-"/>
            </a:pPr>
            <a:endParaRPr lang="es-ES" dirty="0">
              <a:solidFill>
                <a:srgbClr val="002060"/>
              </a:solidFill>
              <a:latin typeface="Arial"/>
              <a:cs typeface="Arial"/>
            </a:endParaRPr>
          </a:p>
          <a:p>
            <a:pPr marL="285750" indent="-285750">
              <a:buFontTx/>
              <a:buChar char="-"/>
            </a:pPr>
            <a:endParaRPr lang="es-ES" dirty="0">
              <a:solidFill>
                <a:srgbClr val="002060"/>
              </a:solidFill>
              <a:latin typeface="Arial"/>
              <a:cs typeface="Arial"/>
            </a:endParaRPr>
          </a:p>
          <a:p>
            <a:pPr marL="285750" indent="-285750">
              <a:buFontTx/>
              <a:buChar char="-"/>
            </a:pPr>
            <a:r>
              <a:rPr lang="es-ES" dirty="0">
                <a:solidFill>
                  <a:srgbClr val="002060"/>
                </a:solidFill>
                <a:latin typeface="Arial"/>
                <a:cs typeface="Arial"/>
              </a:rPr>
              <a:t> Aprovechar el acompañamiento de la Cámara de Comercio de Valledupar en sus programas de fortalecimiento empresarial con miras a obtener facilidades de crédito a través del otorgamiento de garantías mobiliarias. </a:t>
            </a:r>
          </a:p>
          <a:p>
            <a:endParaRPr lang="es-ES" dirty="0">
              <a:solidFill>
                <a:srgbClr val="002060"/>
              </a:solidFill>
              <a:latin typeface="Arial"/>
              <a:cs typeface="Arial"/>
            </a:endParaRPr>
          </a:p>
          <a:p>
            <a:pPr marL="285750" indent="-285750">
              <a:buFontTx/>
              <a:buChar char="-"/>
            </a:pPr>
            <a:r>
              <a:rPr lang="es-ES" dirty="0">
                <a:solidFill>
                  <a:srgbClr val="002060"/>
                </a:solidFill>
                <a:latin typeface="Arial"/>
                <a:cs typeface="Arial"/>
              </a:rPr>
              <a:t> Por practicidad, convenir una forma de ejecución especial de las garantías mobiliarias y hacerlas valer a través del Centro de Conciliación y Arbitraje de la Cámara de Comercio de Valledupar. </a:t>
            </a:r>
          </a:p>
          <a:p>
            <a:endParaRPr lang="es-ES" dirty="0">
              <a:solidFill>
                <a:srgbClr val="002060"/>
              </a:solidFill>
              <a:latin typeface="Arial"/>
              <a:cs typeface="Arial"/>
            </a:endParaRPr>
          </a:p>
          <a:p>
            <a:pPr marL="285750" indent="-285750">
              <a:buFontTx/>
              <a:buChar char="-"/>
            </a:pPr>
            <a:r>
              <a:rPr lang="es-ES" dirty="0">
                <a:solidFill>
                  <a:srgbClr val="002060"/>
                </a:solidFill>
                <a:latin typeface="Arial"/>
                <a:cs typeface="Arial"/>
              </a:rPr>
              <a:t>En defecto de lo anterior, tener presente el procedimiento para la ejecución judicial de la garantía mobiliaria ante la Superintendencia de Sociedades. </a:t>
            </a:r>
          </a:p>
          <a:p>
            <a:pPr marL="285750" indent="-285750">
              <a:buFontTx/>
              <a:buChar char="-"/>
            </a:pPr>
            <a:endParaRPr lang="es-ES" dirty="0">
              <a:solidFill>
                <a:srgbClr val="002060"/>
              </a:solidFill>
              <a:latin typeface="Arial"/>
              <a:cs typeface="Arial"/>
            </a:endParaRPr>
          </a:p>
          <a:p>
            <a:pPr marL="285750" indent="-285750">
              <a:buFontTx/>
              <a:buChar char="-"/>
            </a:pPr>
            <a:endParaRPr lang="es-ES" dirty="0">
              <a:solidFill>
                <a:srgbClr val="002060"/>
              </a:solidFill>
              <a:latin typeface="Arial"/>
              <a:cs typeface="Arial"/>
            </a:endParaRPr>
          </a:p>
          <a:p>
            <a:pPr marL="285750" indent="-285750">
              <a:buFontTx/>
              <a:buChar char="-"/>
            </a:pPr>
            <a:endParaRPr lang="es-ES" dirty="0">
              <a:solidFill>
                <a:srgbClr val="002060"/>
              </a:solidFill>
              <a:latin typeface="Arial"/>
              <a:cs typeface="Arial"/>
            </a:endParaRPr>
          </a:p>
        </p:txBody>
      </p:sp>
      <p:pic>
        <p:nvPicPr>
          <p:cNvPr id="3" name="Imagen 7">
            <a:extLst>
              <a:ext uri="{FF2B5EF4-FFF2-40B4-BE49-F238E27FC236}">
                <a16:creationId xmlns:a16="http://schemas.microsoft.com/office/drawing/2014/main" id="{1DFA608F-1C0D-7534-83F4-18B291C84778}"/>
              </a:ext>
            </a:extLst>
          </p:cNvPr>
          <p:cNvPicPr>
            <a:picLocks noChangeAspect="1"/>
          </p:cNvPicPr>
          <p:nvPr/>
        </p:nvPicPr>
        <p:blipFill>
          <a:blip r:embed="rId3"/>
          <a:stretch>
            <a:fillRect/>
          </a:stretch>
        </p:blipFill>
        <p:spPr>
          <a:xfrm>
            <a:off x="8173696" y="1793910"/>
            <a:ext cx="3606692" cy="2356075"/>
          </a:xfrm>
          <a:prstGeom prst="rect">
            <a:avLst/>
          </a:prstGeom>
        </p:spPr>
      </p:pic>
    </p:spTree>
    <p:extLst>
      <p:ext uri="{BB962C8B-B14F-4D97-AF65-F5344CB8AC3E}">
        <p14:creationId xmlns:p14="http://schemas.microsoft.com/office/powerpoint/2010/main" val="2394897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565133" y="811658"/>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ANTECEDENTES:</a:t>
            </a:r>
            <a:endParaRPr lang="en-US" sz="2800" b="1" dirty="0">
              <a:solidFill>
                <a:srgbClr val="002060"/>
              </a:solidFill>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5D046D96-09CA-ECA2-447F-D352B47D371D}"/>
              </a:ext>
            </a:extLst>
          </p:cNvPr>
          <p:cNvSpPr txBox="1"/>
          <p:nvPr/>
        </p:nvSpPr>
        <p:spPr>
          <a:xfrm>
            <a:off x="745796" y="1739068"/>
            <a:ext cx="488845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dirty="0">
                <a:solidFill>
                  <a:srgbClr val="002060"/>
                </a:solidFill>
                <a:latin typeface="Arial"/>
                <a:cs typeface="Arial"/>
              </a:rPr>
              <a:t>La ley de garantías mobiliarias nació como una estrategia de Política Publica para apoyar la formalización, la competitividad, el </a:t>
            </a:r>
            <a:r>
              <a:rPr lang="es-ES" b="1" dirty="0">
                <a:solidFill>
                  <a:srgbClr val="002060"/>
                </a:solidFill>
                <a:latin typeface="Arial"/>
                <a:cs typeface="Arial"/>
              </a:rPr>
              <a:t>crecimiento empresarial </a:t>
            </a:r>
            <a:r>
              <a:rPr lang="es-ES" dirty="0">
                <a:solidFill>
                  <a:srgbClr val="002060"/>
                </a:solidFill>
                <a:latin typeface="Arial"/>
                <a:cs typeface="Arial"/>
              </a:rPr>
              <a:t>y la inclusión financiera a través de fuentes formales de financiación.</a:t>
            </a:r>
          </a:p>
          <a:p>
            <a:pPr algn="just"/>
            <a:endParaRPr lang="es-ES" dirty="0">
              <a:solidFill>
                <a:srgbClr val="002060"/>
              </a:solidFill>
              <a:latin typeface="Arial"/>
              <a:cs typeface="Arial"/>
            </a:endParaRPr>
          </a:p>
          <a:p>
            <a:pPr algn="just"/>
            <a:r>
              <a:rPr lang="es-ES" dirty="0">
                <a:solidFill>
                  <a:srgbClr val="002060"/>
                </a:solidFill>
                <a:latin typeface="Arial"/>
                <a:cs typeface="Arial"/>
              </a:rPr>
              <a:t>Desde el año 2010, el Gobierno Nacional se encargó de fortalecer esta estrategia a través del Plan Nacional de Desarrollo, hasta el año 2013, en donde se expidió la Ley 1676 con el propósito de promover el acceso de pequeñas y medianas empresas al crédito, a través de las </a:t>
            </a:r>
            <a:r>
              <a:rPr lang="es-ES" b="1" u="sng" dirty="0">
                <a:solidFill>
                  <a:srgbClr val="002060"/>
                </a:solidFill>
                <a:latin typeface="Arial"/>
                <a:cs typeface="Arial"/>
              </a:rPr>
              <a:t>GARANTÍAS MOBILIARIAS.</a:t>
            </a:r>
          </a:p>
        </p:txBody>
      </p:sp>
      <p:pic>
        <p:nvPicPr>
          <p:cNvPr id="1026" name="Picture 2" descr="redactar antecedentes de la investigación | 0800Flor">
            <a:extLst>
              <a:ext uri="{FF2B5EF4-FFF2-40B4-BE49-F238E27FC236}">
                <a16:creationId xmlns:a16="http://schemas.microsoft.com/office/drawing/2014/main" id="{7C9D2744-D162-3624-BA4C-B1580183A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917" y="225266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5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565133" y="811658"/>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OBJETIVOS DE LA LEY:</a:t>
            </a:r>
            <a:endParaRPr lang="en-US" sz="2800" b="1" dirty="0">
              <a:solidFill>
                <a:srgbClr val="0020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A3E6F5DD-FAF7-55A0-DDEC-C40AF95582C4}"/>
              </a:ext>
            </a:extLst>
          </p:cNvPr>
          <p:cNvSpPr txBox="1"/>
          <p:nvPr/>
        </p:nvSpPr>
        <p:spPr>
          <a:xfrm>
            <a:off x="736271" y="2314155"/>
            <a:ext cx="708717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panose="05000000000000000000" pitchFamily="2" charset="2"/>
              <a:buChar char="Ø"/>
            </a:pPr>
            <a:r>
              <a:rPr lang="es-ES" dirty="0">
                <a:solidFill>
                  <a:srgbClr val="002060"/>
                </a:solidFill>
                <a:latin typeface="Arial"/>
                <a:cs typeface="Arial"/>
              </a:rPr>
              <a:t>Acceder a nuevas fuentes de financiación fortaleciendo la economía.</a:t>
            </a:r>
          </a:p>
          <a:p>
            <a:pPr marL="285750" indent="-285750" algn="just">
              <a:buFont typeface="Wingdings" panose="05000000000000000000" pitchFamily="2" charset="2"/>
              <a:buChar char="Ø"/>
            </a:pPr>
            <a:r>
              <a:rPr lang="es-ES" dirty="0">
                <a:solidFill>
                  <a:srgbClr val="002060"/>
                </a:solidFill>
                <a:latin typeface="Arial"/>
                <a:cs typeface="Arial"/>
              </a:rPr>
              <a:t>Incrementar el acceso al crédito.</a:t>
            </a:r>
          </a:p>
          <a:p>
            <a:pPr marL="285750" indent="-285750" algn="just">
              <a:buFont typeface="Wingdings" panose="05000000000000000000" pitchFamily="2" charset="2"/>
              <a:buChar char="Ø"/>
            </a:pPr>
            <a:r>
              <a:rPr lang="es-ES" dirty="0">
                <a:solidFill>
                  <a:srgbClr val="002060"/>
                </a:solidFill>
                <a:latin typeface="Arial"/>
                <a:cs typeface="Arial"/>
              </a:rPr>
              <a:t>Centralizar la información mediante el Registro Único de Garantías Mobiliarias.</a:t>
            </a:r>
          </a:p>
          <a:p>
            <a:pPr marL="285750" indent="-285750" algn="just">
              <a:buFont typeface="Wingdings" panose="05000000000000000000" pitchFamily="2" charset="2"/>
              <a:buChar char="Ø"/>
            </a:pPr>
            <a:r>
              <a:rPr lang="es-ES" dirty="0">
                <a:solidFill>
                  <a:srgbClr val="002060"/>
                </a:solidFill>
                <a:latin typeface="Arial"/>
                <a:cs typeface="Arial"/>
              </a:rPr>
              <a:t>Establecer con certeza reglas a las partes en el proceso de crédito frente a cuestiones de prelación.</a:t>
            </a:r>
          </a:p>
          <a:p>
            <a:pPr marL="285750" indent="-285750" algn="just">
              <a:buFont typeface="Wingdings" panose="05000000000000000000" pitchFamily="2" charset="2"/>
              <a:buChar char="Ø"/>
            </a:pPr>
            <a:r>
              <a:rPr lang="es-ES" dirty="0">
                <a:solidFill>
                  <a:srgbClr val="002060"/>
                </a:solidFill>
                <a:latin typeface="Arial"/>
                <a:cs typeface="Arial"/>
              </a:rPr>
              <a:t>Introducir procedimientos ágiles que permitan la recuperación del monto impagado del crédito.</a:t>
            </a:r>
          </a:p>
          <a:p>
            <a:pPr algn="just"/>
            <a:endParaRPr lang="es-ES" dirty="0">
              <a:solidFill>
                <a:srgbClr val="002060"/>
              </a:solidFill>
              <a:latin typeface="Arial"/>
              <a:cs typeface="Arial"/>
            </a:endParaRPr>
          </a:p>
        </p:txBody>
      </p:sp>
      <p:pic>
        <p:nvPicPr>
          <p:cNvPr id="3" name="Imagen 7">
            <a:extLst>
              <a:ext uri="{FF2B5EF4-FFF2-40B4-BE49-F238E27FC236}">
                <a16:creationId xmlns:a16="http://schemas.microsoft.com/office/drawing/2014/main" id="{BCEDC1C5-1EBA-DE10-CD7F-DC19F00CA42C}"/>
              </a:ext>
            </a:extLst>
          </p:cNvPr>
          <p:cNvPicPr>
            <a:picLocks noChangeAspect="1"/>
          </p:cNvPicPr>
          <p:nvPr/>
        </p:nvPicPr>
        <p:blipFill>
          <a:blip r:embed="rId3"/>
          <a:stretch>
            <a:fillRect/>
          </a:stretch>
        </p:blipFill>
        <p:spPr>
          <a:xfrm>
            <a:off x="8173696" y="1803435"/>
            <a:ext cx="3606692" cy="2356075"/>
          </a:xfrm>
          <a:prstGeom prst="rect">
            <a:avLst/>
          </a:prstGeom>
        </p:spPr>
      </p:pic>
    </p:spTree>
    <p:extLst>
      <p:ext uri="{BB962C8B-B14F-4D97-AF65-F5344CB8AC3E}">
        <p14:creationId xmlns:p14="http://schemas.microsoft.com/office/powerpoint/2010/main" val="157763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565133" y="811658"/>
            <a:ext cx="8003568" cy="954107"/>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ADMINISTRACIÓN POR CONFECÁMARAS: el registro de la garantía mobiliaria. </a:t>
            </a:r>
            <a:endParaRPr lang="en-US" sz="2800" b="1" dirty="0">
              <a:solidFill>
                <a:srgbClr val="002060"/>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id="{5E709048-CB93-7E2C-FB1F-3CCCC675EBBD}"/>
              </a:ext>
            </a:extLst>
          </p:cNvPr>
          <p:cNvSpPr txBox="1"/>
          <p:nvPr/>
        </p:nvSpPr>
        <p:spPr>
          <a:xfrm>
            <a:off x="184188" y="1848203"/>
            <a:ext cx="8693111"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panose="05000000000000000000" pitchFamily="2" charset="2"/>
              <a:buChar char="Ø"/>
            </a:pPr>
            <a:r>
              <a:rPr lang="es-ES" dirty="0">
                <a:solidFill>
                  <a:srgbClr val="002060"/>
                </a:solidFill>
                <a:latin typeface="Arial"/>
                <a:cs typeface="Arial"/>
              </a:rPr>
              <a:t>Será un </a:t>
            </a:r>
            <a:r>
              <a:rPr lang="es-ES" b="1" dirty="0">
                <a:solidFill>
                  <a:srgbClr val="002060"/>
                </a:solidFill>
                <a:latin typeface="Arial"/>
                <a:cs typeface="Arial"/>
              </a:rPr>
              <a:t>registro único </a:t>
            </a:r>
            <a:r>
              <a:rPr lang="es-ES" dirty="0">
                <a:solidFill>
                  <a:srgbClr val="002060"/>
                </a:solidFill>
                <a:latin typeface="Arial"/>
                <a:cs typeface="Arial"/>
              </a:rPr>
              <a:t>con una base de datos nacional que se llevará por la Confederación Colombiana de Cámaras de Comercio (Confecámaras) de manera centralizada.</a:t>
            </a:r>
          </a:p>
          <a:p>
            <a:pPr marL="285750" indent="-285750" algn="just">
              <a:buFont typeface="Wingdings" panose="05000000000000000000" pitchFamily="2" charset="2"/>
              <a:buChar char="Ø"/>
            </a:pPr>
            <a:r>
              <a:rPr lang="es-ES" dirty="0">
                <a:solidFill>
                  <a:srgbClr val="002060"/>
                </a:solidFill>
                <a:latin typeface="Arial"/>
                <a:cs typeface="Arial"/>
              </a:rPr>
              <a:t>Tendrá un </a:t>
            </a:r>
            <a:r>
              <a:rPr lang="es-ES" b="1" dirty="0">
                <a:solidFill>
                  <a:srgbClr val="002060"/>
                </a:solidFill>
                <a:latin typeface="Arial"/>
                <a:cs typeface="Arial"/>
              </a:rPr>
              <a:t>efecto declarativo </a:t>
            </a:r>
            <a:r>
              <a:rPr lang="es-ES" dirty="0">
                <a:solidFill>
                  <a:srgbClr val="002060"/>
                </a:solidFill>
                <a:latin typeface="Arial"/>
                <a:cs typeface="Arial"/>
              </a:rPr>
              <a:t>en el sentido de otorgar preferencia y oponibilidad del derecho de crédito ante terceros desde la fecha de su  inscripción. </a:t>
            </a:r>
          </a:p>
          <a:p>
            <a:pPr marL="285750" indent="-285750" algn="just">
              <a:buFont typeface="Wingdings" panose="05000000000000000000" pitchFamily="2" charset="2"/>
              <a:buChar char="Ø"/>
            </a:pPr>
            <a:r>
              <a:rPr lang="es-ES" dirty="0">
                <a:solidFill>
                  <a:srgbClr val="002060"/>
                </a:solidFill>
                <a:latin typeface="Arial"/>
                <a:cs typeface="Arial"/>
              </a:rPr>
              <a:t>La Confederación Colombiana de Cámaras de Comercio (Confecámaras) podrá celebrar convenios con las Cámaras de Comercio para llevar el registro.</a:t>
            </a:r>
          </a:p>
          <a:p>
            <a:pPr algn="just"/>
            <a:endParaRPr lang="es-ES" dirty="0">
              <a:solidFill>
                <a:srgbClr val="002060"/>
              </a:solidFill>
              <a:latin typeface="Arial"/>
              <a:cs typeface="Arial"/>
            </a:endParaRPr>
          </a:p>
          <a:p>
            <a:pPr algn="just"/>
            <a:r>
              <a:rPr lang="es-ES" dirty="0">
                <a:solidFill>
                  <a:srgbClr val="002060"/>
                </a:solidFill>
                <a:latin typeface="Arial"/>
                <a:cs typeface="Arial"/>
              </a:rPr>
              <a:t>Dispone el artículo 39 de la ley de garantías mobiliarias: </a:t>
            </a:r>
            <a:r>
              <a:rPr lang="es-ES" sz="1600" i="1" dirty="0">
                <a:solidFill>
                  <a:srgbClr val="002060"/>
                </a:solidFill>
                <a:latin typeface="Arial" panose="020B0604020202020204" pitchFamily="34" charset="0"/>
                <a:cs typeface="Arial" panose="020B0604020202020204" pitchFamily="34" charset="0"/>
              </a:rPr>
              <a:t>“</a:t>
            </a:r>
            <a:r>
              <a:rPr lang="es-ES" sz="1600" b="0" i="1" dirty="0">
                <a:solidFill>
                  <a:srgbClr val="4B4949"/>
                </a:solidFill>
                <a:effectLst/>
                <a:latin typeface="Arial" panose="020B0604020202020204" pitchFamily="34" charset="0"/>
                <a:cs typeface="Arial" panose="020B0604020202020204" pitchFamily="34" charset="0"/>
              </a:rPr>
              <a:t>En la inscripción, solo se verificará que cada uno de los campos obligatorios de los formularios de inscripción tenga algún contenido y que los documentos que según el reglamento del registro deban adjuntarse a los formularios de inscripción para efecto de la ejecución o restitución de la garantía mobiliaria por parte del garante, estén adjuntos.”</a:t>
            </a:r>
            <a:endParaRPr lang="es-ES" b="0" i="1" dirty="0">
              <a:solidFill>
                <a:srgbClr val="4B4949"/>
              </a:solidFill>
              <a:effectLst/>
              <a:latin typeface="Arial" panose="020B0604020202020204" pitchFamily="34" charset="0"/>
              <a:cs typeface="Arial" panose="020B0604020202020204" pitchFamily="34" charset="0"/>
            </a:endParaRPr>
          </a:p>
          <a:p>
            <a:pPr algn="just"/>
            <a:endParaRPr lang="es-ES" dirty="0">
              <a:solidFill>
                <a:srgbClr val="002060"/>
              </a:solidFill>
              <a:latin typeface="Arial"/>
              <a:cs typeface="Arial"/>
            </a:endParaRPr>
          </a:p>
        </p:txBody>
      </p:sp>
    </p:spTree>
    <p:extLst>
      <p:ext uri="{BB962C8B-B14F-4D97-AF65-F5344CB8AC3E}">
        <p14:creationId xmlns:p14="http://schemas.microsoft.com/office/powerpoint/2010/main" val="2525921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pic>
        <p:nvPicPr>
          <p:cNvPr id="2" name="Imagen 1">
            <a:extLst>
              <a:ext uri="{FF2B5EF4-FFF2-40B4-BE49-F238E27FC236}">
                <a16:creationId xmlns:a16="http://schemas.microsoft.com/office/drawing/2014/main" id="{2847B29A-3616-84BF-1E88-66903325ADAD}"/>
              </a:ext>
            </a:extLst>
          </p:cNvPr>
          <p:cNvPicPr>
            <a:picLocks noChangeAspect="1"/>
          </p:cNvPicPr>
          <p:nvPr/>
        </p:nvPicPr>
        <p:blipFill>
          <a:blip r:embed="rId3"/>
          <a:stretch>
            <a:fillRect/>
          </a:stretch>
        </p:blipFill>
        <p:spPr>
          <a:xfrm>
            <a:off x="4543225" y="0"/>
            <a:ext cx="4899793" cy="6167120"/>
          </a:xfrm>
          <a:prstGeom prst="rect">
            <a:avLst/>
          </a:prstGeom>
        </p:spPr>
      </p:pic>
    </p:spTree>
    <p:extLst>
      <p:ext uri="{BB962C8B-B14F-4D97-AF65-F5344CB8AC3E}">
        <p14:creationId xmlns:p14="http://schemas.microsoft.com/office/powerpoint/2010/main" val="4186919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565133" y="811658"/>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¿TIENE COSTO?</a:t>
            </a:r>
            <a:endParaRPr lang="en-US" sz="2800" b="1" dirty="0">
              <a:solidFill>
                <a:srgbClr val="002060"/>
              </a:solidFill>
              <a:latin typeface="Arial" panose="020B0604020202020204" pitchFamily="34" charset="0"/>
              <a:cs typeface="Arial" panose="020B0604020202020204" pitchFamily="34" charset="0"/>
            </a:endParaRPr>
          </a:p>
        </p:txBody>
      </p:sp>
      <p:pic>
        <p:nvPicPr>
          <p:cNvPr id="2" name="Imagen 1">
            <a:extLst>
              <a:ext uri="{FF2B5EF4-FFF2-40B4-BE49-F238E27FC236}">
                <a16:creationId xmlns:a16="http://schemas.microsoft.com/office/drawing/2014/main" id="{BEA11D5A-0C7B-EE56-1F48-509BBE629C74}"/>
              </a:ext>
            </a:extLst>
          </p:cNvPr>
          <p:cNvPicPr>
            <a:picLocks noChangeAspect="1"/>
          </p:cNvPicPr>
          <p:nvPr/>
        </p:nvPicPr>
        <p:blipFill>
          <a:blip r:embed="rId3"/>
          <a:stretch>
            <a:fillRect/>
          </a:stretch>
        </p:blipFill>
        <p:spPr>
          <a:xfrm>
            <a:off x="3214687" y="1331467"/>
            <a:ext cx="7820025" cy="4714875"/>
          </a:xfrm>
          <a:prstGeom prst="rect">
            <a:avLst/>
          </a:prstGeom>
        </p:spPr>
      </p:pic>
    </p:spTree>
    <p:extLst>
      <p:ext uri="{BB962C8B-B14F-4D97-AF65-F5344CB8AC3E}">
        <p14:creationId xmlns:p14="http://schemas.microsoft.com/office/powerpoint/2010/main" val="1264090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37" y="0"/>
            <a:ext cx="12192897" cy="6864056"/>
          </a:xfrm>
        </p:spPr>
      </p:pic>
      <p:sp>
        <p:nvSpPr>
          <p:cNvPr id="5" name="CuadroTexto 4"/>
          <p:cNvSpPr txBox="1"/>
          <p:nvPr/>
        </p:nvSpPr>
        <p:spPr>
          <a:xfrm>
            <a:off x="3565133" y="811658"/>
            <a:ext cx="8003568" cy="954107"/>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IMPORTANCIA DE LAS CÁMARAS DE COMERCIO: </a:t>
            </a:r>
            <a:endParaRPr lang="en-US" sz="2800" b="1" dirty="0">
              <a:solidFill>
                <a:srgbClr val="002060"/>
              </a:solidFill>
              <a:latin typeface="Arial" panose="020B0604020202020204" pitchFamily="34" charset="0"/>
              <a:cs typeface="Arial" panose="020B0604020202020204" pitchFamily="34" charset="0"/>
            </a:endParaRPr>
          </a:p>
        </p:txBody>
      </p:sp>
      <p:sp>
        <p:nvSpPr>
          <p:cNvPr id="6" name="CuadroTexto 5"/>
          <p:cNvSpPr txBox="1"/>
          <p:nvPr/>
        </p:nvSpPr>
        <p:spPr>
          <a:xfrm>
            <a:off x="647272" y="2054831"/>
            <a:ext cx="10921429" cy="369332"/>
          </a:xfrm>
          <a:prstGeom prst="rect">
            <a:avLst/>
          </a:prstGeom>
          <a:noFill/>
        </p:spPr>
        <p:txBody>
          <a:bodyPr wrap="square" rtlCol="0">
            <a:spAutoFit/>
          </a:bodyPr>
          <a:lstStyle/>
          <a:p>
            <a:r>
              <a:rPr lang="es-MX" dirty="0"/>
              <a:t>¿Tiene costo?</a:t>
            </a:r>
            <a:endParaRPr lang="en-US" dirty="0"/>
          </a:p>
        </p:txBody>
      </p:sp>
      <p:sp>
        <p:nvSpPr>
          <p:cNvPr id="2" name="CuadroTexto 1">
            <a:extLst>
              <a:ext uri="{FF2B5EF4-FFF2-40B4-BE49-F238E27FC236}">
                <a16:creationId xmlns:a16="http://schemas.microsoft.com/office/drawing/2014/main" id="{05E35319-B90C-E76D-FCD0-BE0803AE6C56}"/>
              </a:ext>
            </a:extLst>
          </p:cNvPr>
          <p:cNvSpPr txBox="1"/>
          <p:nvPr/>
        </p:nvSpPr>
        <p:spPr>
          <a:xfrm>
            <a:off x="4352925" y="1862736"/>
            <a:ext cx="7632971" cy="45089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panose="05000000000000000000" pitchFamily="2" charset="2"/>
              <a:buChar char="Ø"/>
            </a:pPr>
            <a:r>
              <a:rPr lang="es-ES" sz="1600" dirty="0">
                <a:solidFill>
                  <a:srgbClr val="002060"/>
                </a:solidFill>
                <a:latin typeface="Arial"/>
                <a:cs typeface="Arial"/>
              </a:rPr>
              <a:t>La ejecución especial de la garantía mobiliaria.</a:t>
            </a:r>
          </a:p>
          <a:p>
            <a:pPr marL="285750" indent="-285750" algn="just">
              <a:buFont typeface="Wingdings" panose="05000000000000000000" pitchFamily="2" charset="2"/>
              <a:buChar char="Ø"/>
            </a:pPr>
            <a:r>
              <a:rPr lang="es-ES" sz="1600" dirty="0">
                <a:solidFill>
                  <a:srgbClr val="002060"/>
                </a:solidFill>
                <a:latin typeface="Arial"/>
                <a:cs typeface="Arial"/>
              </a:rPr>
              <a:t>Acompañamiento para la obtención de crédito mediante los programas de fortalecimiento empresarial. </a:t>
            </a:r>
          </a:p>
          <a:p>
            <a:pPr algn="just"/>
            <a:endParaRPr lang="es-ES" sz="1600" dirty="0">
              <a:solidFill>
                <a:srgbClr val="002060"/>
              </a:solidFill>
              <a:latin typeface="Arial"/>
              <a:cs typeface="Arial"/>
            </a:endParaRPr>
          </a:p>
          <a:p>
            <a:pPr algn="just"/>
            <a:r>
              <a:rPr lang="es-ES" sz="1600" b="1" dirty="0">
                <a:solidFill>
                  <a:srgbClr val="002060"/>
                </a:solidFill>
                <a:latin typeface="Arial"/>
                <a:cs typeface="Arial"/>
              </a:rPr>
              <a:t>ARTÍCULO 64. ENTIDADES AUTORIZADAS PARA CONOCER DE LA EJECUCIÓN ESPECIAL DE LA GARANTÍA. </a:t>
            </a:r>
            <a:r>
              <a:rPr lang="es-ES" sz="1600" dirty="0">
                <a:solidFill>
                  <a:srgbClr val="002060"/>
                </a:solidFill>
                <a:latin typeface="Arial"/>
                <a:cs typeface="Arial"/>
              </a:rPr>
              <a:t>El trámite de ejecución especial de la garantía podrá adelantarse ante los notarios, y las </a:t>
            </a:r>
            <a:r>
              <a:rPr lang="es-ES" sz="1600" b="1" dirty="0">
                <a:solidFill>
                  <a:srgbClr val="002060"/>
                </a:solidFill>
                <a:latin typeface="Arial"/>
                <a:cs typeface="Arial"/>
              </a:rPr>
              <a:t>Cámaras de Comercio. </a:t>
            </a:r>
          </a:p>
          <a:p>
            <a:pPr algn="just"/>
            <a:endParaRPr lang="es-ES" sz="1600" b="1" i="1" dirty="0">
              <a:solidFill>
                <a:srgbClr val="002060"/>
              </a:solidFill>
              <a:effectLst/>
              <a:latin typeface="Arial"/>
              <a:cs typeface="Arial"/>
            </a:endParaRPr>
          </a:p>
          <a:p>
            <a:pPr algn="just"/>
            <a:r>
              <a:rPr lang="es-ES" sz="1600" b="1" dirty="0">
                <a:solidFill>
                  <a:srgbClr val="002060"/>
                </a:solidFill>
                <a:latin typeface="Arial"/>
                <a:cs typeface="Arial"/>
              </a:rPr>
              <a:t>¿Por qué especial? </a:t>
            </a:r>
            <a:r>
              <a:rPr lang="es-ES" sz="1600" dirty="0">
                <a:solidFill>
                  <a:srgbClr val="002060"/>
                </a:solidFill>
                <a:latin typeface="Arial"/>
                <a:cs typeface="Arial"/>
              </a:rPr>
              <a:t>… Porque no requiere intervención judicial. </a:t>
            </a:r>
          </a:p>
          <a:p>
            <a:pPr algn="just"/>
            <a:endParaRPr lang="es-ES" sz="1600" dirty="0">
              <a:solidFill>
                <a:srgbClr val="002060"/>
              </a:solidFill>
              <a:effectLst/>
              <a:latin typeface="Arial"/>
              <a:cs typeface="Arial"/>
            </a:endParaRPr>
          </a:p>
          <a:p>
            <a:pPr algn="just"/>
            <a:r>
              <a:rPr lang="es-ES" sz="1600" b="1" dirty="0">
                <a:solidFill>
                  <a:srgbClr val="002060"/>
                </a:solidFill>
                <a:latin typeface="Arial"/>
                <a:cs typeface="Arial"/>
              </a:rPr>
              <a:t>¿Qué se requiere? … </a:t>
            </a:r>
            <a:r>
              <a:rPr lang="es-ES" sz="1600" dirty="0">
                <a:solidFill>
                  <a:srgbClr val="002060"/>
                </a:solidFill>
                <a:latin typeface="Arial"/>
                <a:cs typeface="Arial"/>
              </a:rPr>
              <a:t>Que esté pactado en el contrato. </a:t>
            </a:r>
          </a:p>
          <a:p>
            <a:pPr algn="just"/>
            <a:endParaRPr lang="es-ES" sz="1600" dirty="0">
              <a:solidFill>
                <a:srgbClr val="002060"/>
              </a:solidFill>
              <a:latin typeface="Arial"/>
              <a:cs typeface="Arial"/>
            </a:endParaRPr>
          </a:p>
          <a:p>
            <a:pPr algn="just"/>
            <a:r>
              <a:rPr lang="es-ES" sz="1600" b="1" dirty="0">
                <a:solidFill>
                  <a:srgbClr val="002060"/>
                </a:solidFill>
                <a:latin typeface="Arial"/>
                <a:cs typeface="Arial"/>
              </a:rPr>
              <a:t>¿A quién está dirigido? … </a:t>
            </a:r>
            <a:r>
              <a:rPr lang="es-ES" sz="1600" dirty="0">
                <a:solidFill>
                  <a:srgbClr val="002060"/>
                </a:solidFill>
                <a:latin typeface="Arial"/>
                <a:cs typeface="Arial"/>
              </a:rPr>
              <a:t>Pymes, esto es, activos entre 500 a 30.000 SMLMV.</a:t>
            </a:r>
            <a:endParaRPr lang="es-ES" sz="1600" b="1" dirty="0">
              <a:solidFill>
                <a:srgbClr val="002060"/>
              </a:solidFill>
              <a:latin typeface="Arial"/>
              <a:cs typeface="Arial"/>
            </a:endParaRPr>
          </a:p>
          <a:p>
            <a:pPr algn="just"/>
            <a:endParaRPr lang="es-ES" sz="1600" b="1" dirty="0">
              <a:solidFill>
                <a:srgbClr val="002060"/>
              </a:solidFill>
              <a:effectLst/>
              <a:latin typeface="Arial"/>
              <a:cs typeface="Arial"/>
            </a:endParaRPr>
          </a:p>
          <a:p>
            <a:pPr algn="just"/>
            <a:r>
              <a:rPr lang="es-ES" sz="1600" b="1" dirty="0">
                <a:solidFill>
                  <a:srgbClr val="002060"/>
                </a:solidFill>
                <a:effectLst/>
                <a:latin typeface="Arial"/>
                <a:cs typeface="Arial"/>
              </a:rPr>
              <a:t>Tiempo estimado de ejecución: </a:t>
            </a:r>
            <a:r>
              <a:rPr lang="es-ES" sz="1600" dirty="0">
                <a:solidFill>
                  <a:srgbClr val="002060"/>
                </a:solidFill>
                <a:effectLst/>
                <a:latin typeface="Arial"/>
                <a:cs typeface="Arial"/>
              </a:rPr>
              <a:t>20 a 60 días. </a:t>
            </a:r>
            <a:r>
              <a:rPr lang="es-ES" sz="1050" dirty="0">
                <a:solidFill>
                  <a:srgbClr val="002060"/>
                </a:solidFill>
                <a:effectLst/>
                <a:latin typeface="Arial"/>
                <a:cs typeface="Arial"/>
              </a:rPr>
              <a:t>(Cámara de Comercio de Medellín) </a:t>
            </a:r>
          </a:p>
          <a:p>
            <a:pPr algn="just"/>
            <a:endParaRPr lang="es-ES" sz="1100" b="1" dirty="0">
              <a:solidFill>
                <a:srgbClr val="002060"/>
              </a:solidFill>
              <a:latin typeface="Arial"/>
              <a:cs typeface="Arial"/>
            </a:endParaRPr>
          </a:p>
          <a:p>
            <a:pPr algn="just"/>
            <a:endParaRPr lang="es-ES" b="1" dirty="0">
              <a:solidFill>
                <a:srgbClr val="4B4949"/>
              </a:solidFill>
              <a:effectLst/>
              <a:latin typeface="Arial" panose="020B0604020202020204" pitchFamily="34" charset="0"/>
              <a:cs typeface="Arial" panose="020B0604020202020204" pitchFamily="34" charset="0"/>
            </a:endParaRPr>
          </a:p>
          <a:p>
            <a:pPr algn="just"/>
            <a:endParaRPr lang="es-ES" dirty="0">
              <a:solidFill>
                <a:srgbClr val="002060"/>
              </a:solidFill>
              <a:latin typeface="Arial"/>
              <a:cs typeface="Arial"/>
            </a:endParaRPr>
          </a:p>
        </p:txBody>
      </p:sp>
      <p:pic>
        <p:nvPicPr>
          <p:cNvPr id="3" name="Imagen 2">
            <a:extLst>
              <a:ext uri="{FF2B5EF4-FFF2-40B4-BE49-F238E27FC236}">
                <a16:creationId xmlns:a16="http://schemas.microsoft.com/office/drawing/2014/main" id="{2EEC3E30-34E0-7666-BFFC-835C27719137}"/>
              </a:ext>
            </a:extLst>
          </p:cNvPr>
          <p:cNvPicPr>
            <a:picLocks noChangeAspect="1"/>
          </p:cNvPicPr>
          <p:nvPr/>
        </p:nvPicPr>
        <p:blipFill>
          <a:blip r:embed="rId3"/>
          <a:stretch>
            <a:fillRect/>
          </a:stretch>
        </p:blipFill>
        <p:spPr>
          <a:xfrm>
            <a:off x="272779" y="2698327"/>
            <a:ext cx="3147210" cy="2837744"/>
          </a:xfrm>
          <a:prstGeom prst="rect">
            <a:avLst/>
          </a:prstGeom>
        </p:spPr>
      </p:pic>
      <p:sp>
        <p:nvSpPr>
          <p:cNvPr id="7" name="CuadroTexto 6">
            <a:extLst>
              <a:ext uri="{FF2B5EF4-FFF2-40B4-BE49-F238E27FC236}">
                <a16:creationId xmlns:a16="http://schemas.microsoft.com/office/drawing/2014/main" id="{FC17AFAE-114F-C5DB-AB28-DD0921FE87C6}"/>
              </a:ext>
            </a:extLst>
          </p:cNvPr>
          <p:cNvSpPr txBox="1"/>
          <p:nvPr/>
        </p:nvSpPr>
        <p:spPr>
          <a:xfrm>
            <a:off x="272779" y="5847814"/>
            <a:ext cx="5962650" cy="369332"/>
          </a:xfrm>
          <a:prstGeom prst="rect">
            <a:avLst/>
          </a:prstGeom>
          <a:noFill/>
        </p:spPr>
        <p:txBody>
          <a:bodyPr wrap="square" rtlCol="0">
            <a:spAutoFit/>
          </a:bodyPr>
          <a:lstStyle/>
          <a:p>
            <a:r>
              <a:rPr lang="es-CO" dirty="0">
                <a:latin typeface="Arial" panose="020B0604020202020204" pitchFamily="34" charset="0"/>
                <a:cs typeface="Arial" panose="020B0604020202020204" pitchFamily="34" charset="0"/>
              </a:rPr>
              <a:t>Imagen extraída de la Cámara de Comercio de Bogotá</a:t>
            </a:r>
          </a:p>
        </p:txBody>
      </p:sp>
    </p:spTree>
    <p:extLst>
      <p:ext uri="{BB962C8B-B14F-4D97-AF65-F5344CB8AC3E}">
        <p14:creationId xmlns:p14="http://schemas.microsoft.com/office/powerpoint/2010/main" val="689534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 y="0"/>
            <a:ext cx="12192897" cy="6864056"/>
          </a:xfrm>
        </p:spPr>
      </p:pic>
      <p:sp>
        <p:nvSpPr>
          <p:cNvPr id="5" name="CuadroTexto 4"/>
          <p:cNvSpPr txBox="1"/>
          <p:nvPr/>
        </p:nvSpPr>
        <p:spPr>
          <a:xfrm>
            <a:off x="3565133" y="811658"/>
            <a:ext cx="8003568" cy="523220"/>
          </a:xfrm>
          <a:prstGeom prst="rect">
            <a:avLst/>
          </a:prstGeom>
          <a:noFill/>
        </p:spPr>
        <p:txBody>
          <a:bodyPr wrap="square" rtlCol="0">
            <a:spAutoFit/>
          </a:bodyPr>
          <a:lstStyle/>
          <a:p>
            <a:r>
              <a:rPr lang="es-MX" sz="2800" b="1" dirty="0">
                <a:solidFill>
                  <a:srgbClr val="002060"/>
                </a:solidFill>
                <a:latin typeface="Arial" panose="020B0604020202020204" pitchFamily="34" charset="0"/>
                <a:cs typeface="Arial" panose="020B0604020202020204" pitchFamily="34" charset="0"/>
              </a:rPr>
              <a:t>DERECHOS Y OBLIGACIONES DEL DEUDOR: </a:t>
            </a:r>
            <a:endParaRPr lang="en-US" sz="2800" b="1" dirty="0">
              <a:solidFill>
                <a:srgbClr val="002060"/>
              </a:solidFill>
              <a:latin typeface="Arial" panose="020B0604020202020204" pitchFamily="34" charset="0"/>
              <a:cs typeface="Arial" panose="020B0604020202020204" pitchFamily="34" charset="0"/>
            </a:endParaRPr>
          </a:p>
        </p:txBody>
      </p:sp>
      <p:sp>
        <p:nvSpPr>
          <p:cNvPr id="2" name="Marcador de contenido 8">
            <a:extLst>
              <a:ext uri="{FF2B5EF4-FFF2-40B4-BE49-F238E27FC236}">
                <a16:creationId xmlns:a16="http://schemas.microsoft.com/office/drawing/2014/main" id="{A17BFFE0-CEAF-99D3-3775-4ECEFACAC415}"/>
              </a:ext>
            </a:extLst>
          </p:cNvPr>
          <p:cNvSpPr txBox="1">
            <a:spLocks/>
          </p:cNvSpPr>
          <p:nvPr/>
        </p:nvSpPr>
        <p:spPr>
          <a:xfrm>
            <a:off x="838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800" u="sng">
                <a:solidFill>
                  <a:schemeClr val="accent1">
                    <a:lumMod val="50000"/>
                  </a:schemeClr>
                </a:solidFill>
                <a:latin typeface="Arial" panose="020B0604020202020204" pitchFamily="34" charset="0"/>
                <a:cs typeface="Arial" panose="020B0604020202020204" pitchFamily="34" charset="0"/>
              </a:rPr>
              <a:t>DERECHOS</a:t>
            </a:r>
            <a:r>
              <a:rPr lang="es-ES" sz="1800">
                <a:solidFill>
                  <a:schemeClr val="accent1">
                    <a:lumMod val="50000"/>
                  </a:schemeClr>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s-ES" sz="1800">
              <a:solidFill>
                <a:schemeClr val="accent1">
                  <a:lumMod val="50000"/>
                </a:schemeClr>
              </a:solidFill>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s-ES" sz="1800">
                <a:solidFill>
                  <a:schemeClr val="accent1">
                    <a:lumMod val="50000"/>
                  </a:schemeClr>
                </a:solidFill>
                <a:latin typeface="Arial" panose="020B0604020202020204" pitchFamily="34" charset="0"/>
                <a:cs typeface="Arial" panose="020B0604020202020204" pitchFamily="34" charset="0"/>
              </a:rPr>
              <a:t>Si el deudor garante mantiene la tenencia del bien en garantía, este tiene derecho, a menos que se acuerde lo contrario, de usar, transformar y vender, permutar o arrendar los bienes en garantía dentro del giro ordinario de sus negocios.</a:t>
            </a:r>
            <a:endParaRPr lang="es-CO" sz="1800" dirty="0">
              <a:solidFill>
                <a:schemeClr val="accent1">
                  <a:lumMod val="50000"/>
                </a:schemeClr>
              </a:solidFill>
              <a:latin typeface="Arial" panose="020B0604020202020204" pitchFamily="34" charset="0"/>
              <a:cs typeface="Arial" panose="020B0604020202020204" pitchFamily="34" charset="0"/>
            </a:endParaRPr>
          </a:p>
        </p:txBody>
      </p:sp>
      <p:sp>
        <p:nvSpPr>
          <p:cNvPr id="3" name="Marcador de contenido 10">
            <a:extLst>
              <a:ext uri="{FF2B5EF4-FFF2-40B4-BE49-F238E27FC236}">
                <a16:creationId xmlns:a16="http://schemas.microsoft.com/office/drawing/2014/main" id="{E4F62E17-1294-D9CD-E5BD-68352D12573F}"/>
              </a:ext>
            </a:extLst>
          </p:cNvPr>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1800" u="sng">
                <a:solidFill>
                  <a:schemeClr val="accent1">
                    <a:lumMod val="50000"/>
                  </a:schemeClr>
                </a:solidFill>
                <a:latin typeface="Arial" panose="020B0604020202020204" pitchFamily="34" charset="0"/>
                <a:cs typeface="Arial" panose="020B0604020202020204" pitchFamily="34" charset="0"/>
              </a:rPr>
              <a:t>OBLIGACIONES</a:t>
            </a:r>
            <a:r>
              <a:rPr lang="es-ES" sz="1800">
                <a:solidFill>
                  <a:schemeClr val="accent1">
                    <a:lumMod val="50000"/>
                  </a:schemeClr>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s-ES" sz="1800">
              <a:solidFill>
                <a:schemeClr val="accent1">
                  <a:lumMod val="50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ü"/>
            </a:pPr>
            <a:r>
              <a:rPr lang="es-ES" sz="1800">
                <a:solidFill>
                  <a:schemeClr val="accent1">
                    <a:lumMod val="50000"/>
                  </a:schemeClr>
                </a:solidFill>
                <a:latin typeface="Arial" panose="020B0604020202020204" pitchFamily="34" charset="0"/>
                <a:cs typeface="Arial" panose="020B0604020202020204" pitchFamily="34" charset="0"/>
              </a:rPr>
              <a:t>Evitar perdidas y deterioro de los bienes en garantía.</a:t>
            </a:r>
          </a:p>
          <a:p>
            <a:pPr algn="just">
              <a:buFont typeface="Wingdings" panose="05000000000000000000" pitchFamily="2" charset="2"/>
              <a:buChar char="ü"/>
            </a:pPr>
            <a:r>
              <a:rPr lang="es-ES" sz="1800">
                <a:solidFill>
                  <a:schemeClr val="accent1">
                    <a:lumMod val="50000"/>
                  </a:schemeClr>
                </a:solidFill>
                <a:latin typeface="Arial" panose="020B0604020202020204" pitchFamily="34" charset="0"/>
                <a:cs typeface="Arial" panose="020B0604020202020204" pitchFamily="34" charset="0"/>
              </a:rPr>
              <a:t>Permitir la inspección de los bienes por parte del acreedor garantizado.</a:t>
            </a:r>
          </a:p>
          <a:p>
            <a:pPr algn="just">
              <a:buFont typeface="Wingdings" panose="05000000000000000000" pitchFamily="2" charset="2"/>
              <a:buChar char="ü"/>
            </a:pPr>
            <a:r>
              <a:rPr lang="es-ES" sz="1800">
                <a:solidFill>
                  <a:schemeClr val="accent1">
                    <a:lumMod val="50000"/>
                  </a:schemeClr>
                </a:solidFill>
                <a:latin typeface="Arial" panose="020B0604020202020204" pitchFamily="34" charset="0"/>
                <a:cs typeface="Arial" panose="020B0604020202020204" pitchFamily="34" charset="0"/>
              </a:rPr>
              <a:t>Asumir riesgos de destrucción, perdida o daño de los bienes dados en garantía.</a:t>
            </a:r>
          </a:p>
          <a:p>
            <a:pPr algn="just">
              <a:buFont typeface="Wingdings" panose="05000000000000000000" pitchFamily="2" charset="2"/>
              <a:buChar char="ü"/>
            </a:pPr>
            <a:r>
              <a:rPr lang="es-ES" sz="1800">
                <a:solidFill>
                  <a:schemeClr val="accent1">
                    <a:lumMod val="50000"/>
                  </a:schemeClr>
                </a:solidFill>
                <a:latin typeface="Arial" panose="020B0604020202020204" pitchFamily="34" charset="0"/>
                <a:cs typeface="Arial" panose="020B0604020202020204" pitchFamily="34" charset="0"/>
              </a:rPr>
              <a:t>Pagar los gastos y/o impuestos relacionados al bien en garantía.</a:t>
            </a:r>
            <a:endParaRPr lang="es-ES" sz="18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252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1719</Words>
  <Application>Microsoft Office PowerPoint</Application>
  <PresentationFormat>Panorámica</PresentationFormat>
  <Paragraphs>137</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Arial Black</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camara</dc:creator>
  <cp:lastModifiedBy>Cámara de Comercio de Valledupar</cp:lastModifiedBy>
  <cp:revision>3</cp:revision>
  <dcterms:created xsi:type="dcterms:W3CDTF">2022-10-25T19:14:57Z</dcterms:created>
  <dcterms:modified xsi:type="dcterms:W3CDTF">2022-11-03T18:54:49Z</dcterms:modified>
</cp:coreProperties>
</file>