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showGuides="1">
      <p:cViewPr varScale="1">
        <p:scale>
          <a:sx n="113" d="100"/>
          <a:sy n="113" d="100"/>
        </p:scale>
        <p:origin x="560" y="17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a:p>
        </p:txBody>
      </p:sp>
      <p:sp>
        <p:nvSpPr>
          <p:cNvPr id="4" name="Marcador de fecha 3"/>
          <p:cNvSpPr>
            <a:spLocks noGrp="1"/>
          </p:cNvSpPr>
          <p:nvPr>
            <p:ph type="dt" sz="half" idx="10"/>
          </p:nvPr>
        </p:nvSpPr>
        <p:spPr/>
        <p:txBody>
          <a:bodyPr/>
          <a:lstStyle/>
          <a:p>
            <a:fld id="{677F370B-08A7-4BD4-B033-E5E9D9FCC86C}" type="datetimeFigureOut">
              <a:rPr lang="en-US" smtClean="0"/>
              <a:t>11/2/22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795CC338-2A97-4579-B6C8-3135683A3DE9}" type="slidenum">
              <a:rPr lang="en-US" smtClean="0"/>
              <a:t>‹Nº›</a:t>
            </a:fld>
            <a:endParaRPr lang="en-US"/>
          </a:p>
        </p:txBody>
      </p:sp>
    </p:spTree>
    <p:extLst>
      <p:ext uri="{BB962C8B-B14F-4D97-AF65-F5344CB8AC3E}">
        <p14:creationId xmlns:p14="http://schemas.microsoft.com/office/powerpoint/2010/main" val="4172932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10"/>
          </p:nvPr>
        </p:nvSpPr>
        <p:spPr/>
        <p:txBody>
          <a:bodyPr/>
          <a:lstStyle/>
          <a:p>
            <a:fld id="{677F370B-08A7-4BD4-B033-E5E9D9FCC86C}" type="datetimeFigureOut">
              <a:rPr lang="en-US" smtClean="0"/>
              <a:t>11/2/22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795CC338-2A97-4579-B6C8-3135683A3DE9}" type="slidenum">
              <a:rPr lang="en-US" smtClean="0"/>
              <a:t>‹Nº›</a:t>
            </a:fld>
            <a:endParaRPr lang="en-US"/>
          </a:p>
        </p:txBody>
      </p:sp>
    </p:spTree>
    <p:extLst>
      <p:ext uri="{BB962C8B-B14F-4D97-AF65-F5344CB8AC3E}">
        <p14:creationId xmlns:p14="http://schemas.microsoft.com/office/powerpoint/2010/main" val="1034749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10"/>
          </p:nvPr>
        </p:nvSpPr>
        <p:spPr/>
        <p:txBody>
          <a:bodyPr/>
          <a:lstStyle/>
          <a:p>
            <a:fld id="{677F370B-08A7-4BD4-B033-E5E9D9FCC86C}" type="datetimeFigureOut">
              <a:rPr lang="en-US" smtClean="0"/>
              <a:t>11/2/22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795CC338-2A97-4579-B6C8-3135683A3DE9}" type="slidenum">
              <a:rPr lang="en-US" smtClean="0"/>
              <a:t>‹Nº›</a:t>
            </a:fld>
            <a:endParaRPr lang="en-US"/>
          </a:p>
        </p:txBody>
      </p:sp>
    </p:spTree>
    <p:extLst>
      <p:ext uri="{BB962C8B-B14F-4D97-AF65-F5344CB8AC3E}">
        <p14:creationId xmlns:p14="http://schemas.microsoft.com/office/powerpoint/2010/main" val="2657493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10"/>
          </p:nvPr>
        </p:nvSpPr>
        <p:spPr/>
        <p:txBody>
          <a:bodyPr/>
          <a:lstStyle/>
          <a:p>
            <a:fld id="{677F370B-08A7-4BD4-B033-E5E9D9FCC86C}" type="datetimeFigureOut">
              <a:rPr lang="en-US" smtClean="0"/>
              <a:t>11/2/22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795CC338-2A97-4579-B6C8-3135683A3DE9}" type="slidenum">
              <a:rPr lang="en-US" smtClean="0"/>
              <a:t>‹Nº›</a:t>
            </a:fld>
            <a:endParaRPr lang="en-US"/>
          </a:p>
        </p:txBody>
      </p:sp>
    </p:spTree>
    <p:extLst>
      <p:ext uri="{BB962C8B-B14F-4D97-AF65-F5344CB8AC3E}">
        <p14:creationId xmlns:p14="http://schemas.microsoft.com/office/powerpoint/2010/main" val="3945616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677F370B-08A7-4BD4-B033-E5E9D9FCC86C}" type="datetimeFigureOut">
              <a:rPr lang="en-US" smtClean="0"/>
              <a:t>11/2/22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795CC338-2A97-4579-B6C8-3135683A3DE9}" type="slidenum">
              <a:rPr lang="en-US" smtClean="0"/>
              <a:t>‹Nº›</a:t>
            </a:fld>
            <a:endParaRPr lang="en-US"/>
          </a:p>
        </p:txBody>
      </p:sp>
    </p:spTree>
    <p:extLst>
      <p:ext uri="{BB962C8B-B14F-4D97-AF65-F5344CB8AC3E}">
        <p14:creationId xmlns:p14="http://schemas.microsoft.com/office/powerpoint/2010/main" val="3616540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fecha 4"/>
          <p:cNvSpPr>
            <a:spLocks noGrp="1"/>
          </p:cNvSpPr>
          <p:nvPr>
            <p:ph type="dt" sz="half" idx="10"/>
          </p:nvPr>
        </p:nvSpPr>
        <p:spPr/>
        <p:txBody>
          <a:bodyPr/>
          <a:lstStyle/>
          <a:p>
            <a:fld id="{677F370B-08A7-4BD4-B033-E5E9D9FCC86C}" type="datetimeFigureOut">
              <a:rPr lang="en-US" smtClean="0"/>
              <a:t>11/2/22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795CC338-2A97-4579-B6C8-3135683A3DE9}" type="slidenum">
              <a:rPr lang="en-US" smtClean="0"/>
              <a:t>‹Nº›</a:t>
            </a:fld>
            <a:endParaRPr lang="en-US"/>
          </a:p>
        </p:txBody>
      </p:sp>
    </p:spTree>
    <p:extLst>
      <p:ext uri="{BB962C8B-B14F-4D97-AF65-F5344CB8AC3E}">
        <p14:creationId xmlns:p14="http://schemas.microsoft.com/office/powerpoint/2010/main" val="3309194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7" name="Marcador de fecha 6"/>
          <p:cNvSpPr>
            <a:spLocks noGrp="1"/>
          </p:cNvSpPr>
          <p:nvPr>
            <p:ph type="dt" sz="half" idx="10"/>
          </p:nvPr>
        </p:nvSpPr>
        <p:spPr/>
        <p:txBody>
          <a:bodyPr/>
          <a:lstStyle/>
          <a:p>
            <a:fld id="{677F370B-08A7-4BD4-B033-E5E9D9FCC86C}" type="datetimeFigureOut">
              <a:rPr lang="en-US" smtClean="0"/>
              <a:t>11/2/22</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795CC338-2A97-4579-B6C8-3135683A3DE9}" type="slidenum">
              <a:rPr lang="en-US" smtClean="0"/>
              <a:t>‹Nº›</a:t>
            </a:fld>
            <a:endParaRPr lang="en-US"/>
          </a:p>
        </p:txBody>
      </p:sp>
    </p:spTree>
    <p:extLst>
      <p:ext uri="{BB962C8B-B14F-4D97-AF65-F5344CB8AC3E}">
        <p14:creationId xmlns:p14="http://schemas.microsoft.com/office/powerpoint/2010/main" val="672970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fecha 2"/>
          <p:cNvSpPr>
            <a:spLocks noGrp="1"/>
          </p:cNvSpPr>
          <p:nvPr>
            <p:ph type="dt" sz="half" idx="10"/>
          </p:nvPr>
        </p:nvSpPr>
        <p:spPr/>
        <p:txBody>
          <a:bodyPr/>
          <a:lstStyle/>
          <a:p>
            <a:fld id="{677F370B-08A7-4BD4-B033-E5E9D9FCC86C}" type="datetimeFigureOut">
              <a:rPr lang="en-US" smtClean="0"/>
              <a:t>11/2/22</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795CC338-2A97-4579-B6C8-3135683A3DE9}" type="slidenum">
              <a:rPr lang="en-US" smtClean="0"/>
              <a:t>‹Nº›</a:t>
            </a:fld>
            <a:endParaRPr lang="en-US"/>
          </a:p>
        </p:txBody>
      </p:sp>
    </p:spTree>
    <p:extLst>
      <p:ext uri="{BB962C8B-B14F-4D97-AF65-F5344CB8AC3E}">
        <p14:creationId xmlns:p14="http://schemas.microsoft.com/office/powerpoint/2010/main" val="2908747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677F370B-08A7-4BD4-B033-E5E9D9FCC86C}" type="datetimeFigureOut">
              <a:rPr lang="en-US" smtClean="0"/>
              <a:t>11/2/22</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795CC338-2A97-4579-B6C8-3135683A3DE9}" type="slidenum">
              <a:rPr lang="en-US" smtClean="0"/>
              <a:t>‹Nº›</a:t>
            </a:fld>
            <a:endParaRPr lang="en-US"/>
          </a:p>
        </p:txBody>
      </p:sp>
    </p:spTree>
    <p:extLst>
      <p:ext uri="{BB962C8B-B14F-4D97-AF65-F5344CB8AC3E}">
        <p14:creationId xmlns:p14="http://schemas.microsoft.com/office/powerpoint/2010/main" val="1766069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677F370B-08A7-4BD4-B033-E5E9D9FCC86C}" type="datetimeFigureOut">
              <a:rPr lang="en-US" smtClean="0"/>
              <a:t>11/2/22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795CC338-2A97-4579-B6C8-3135683A3DE9}" type="slidenum">
              <a:rPr lang="en-US" smtClean="0"/>
              <a:t>‹Nº›</a:t>
            </a:fld>
            <a:endParaRPr lang="en-US"/>
          </a:p>
        </p:txBody>
      </p:sp>
    </p:spTree>
    <p:extLst>
      <p:ext uri="{BB962C8B-B14F-4D97-AF65-F5344CB8AC3E}">
        <p14:creationId xmlns:p14="http://schemas.microsoft.com/office/powerpoint/2010/main" val="2261695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677F370B-08A7-4BD4-B033-E5E9D9FCC86C}" type="datetimeFigureOut">
              <a:rPr lang="en-US" smtClean="0"/>
              <a:t>11/2/22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795CC338-2A97-4579-B6C8-3135683A3DE9}" type="slidenum">
              <a:rPr lang="en-US" smtClean="0"/>
              <a:t>‹Nº›</a:t>
            </a:fld>
            <a:endParaRPr lang="en-US"/>
          </a:p>
        </p:txBody>
      </p:sp>
    </p:spTree>
    <p:extLst>
      <p:ext uri="{BB962C8B-B14F-4D97-AF65-F5344CB8AC3E}">
        <p14:creationId xmlns:p14="http://schemas.microsoft.com/office/powerpoint/2010/main" val="3542304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7F370B-08A7-4BD4-B033-E5E9D9FCC86C}" type="datetimeFigureOut">
              <a:rPr lang="en-US" smtClean="0"/>
              <a:t>11/2/22</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5CC338-2A97-4579-B6C8-3135683A3DE9}" type="slidenum">
              <a:rPr lang="en-US" smtClean="0"/>
              <a:t>‹Nº›</a:t>
            </a:fld>
            <a:endParaRPr lang="en-US"/>
          </a:p>
        </p:txBody>
      </p:sp>
    </p:spTree>
    <p:extLst>
      <p:ext uri="{BB962C8B-B14F-4D97-AF65-F5344CB8AC3E}">
        <p14:creationId xmlns:p14="http://schemas.microsoft.com/office/powerpoint/2010/main" val="1565045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n-US"/>
          </a:p>
        </p:txBody>
      </p:sp>
      <p:sp>
        <p:nvSpPr>
          <p:cNvPr id="3" name="Subtítulo 2"/>
          <p:cNvSpPr>
            <a:spLocks noGrp="1"/>
          </p:cNvSpPr>
          <p:nvPr>
            <p:ph type="subTitle" idx="1"/>
          </p:nvPr>
        </p:nvSpPr>
        <p:spPr/>
        <p:txBody>
          <a:bodyPr/>
          <a:lstStyle/>
          <a:p>
            <a:endParaRPr lang="en-US"/>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3568"/>
            <a:ext cx="12198351" cy="6854432"/>
          </a:xfrm>
          <a:prstGeom prst="rect">
            <a:avLst/>
          </a:prstGeom>
        </p:spPr>
      </p:pic>
      <p:sp>
        <p:nvSpPr>
          <p:cNvPr id="5" name="CuadroTexto 4"/>
          <p:cNvSpPr txBox="1"/>
          <p:nvPr/>
        </p:nvSpPr>
        <p:spPr>
          <a:xfrm>
            <a:off x="5578867" y="2342508"/>
            <a:ext cx="6246688" cy="1200329"/>
          </a:xfrm>
          <a:prstGeom prst="rect">
            <a:avLst/>
          </a:prstGeom>
          <a:noFill/>
        </p:spPr>
        <p:txBody>
          <a:bodyPr wrap="square" rtlCol="0">
            <a:spAutoFit/>
          </a:bodyPr>
          <a:lstStyle/>
          <a:p>
            <a:r>
              <a:rPr lang="es-MX" sz="3600" dirty="0">
                <a:solidFill>
                  <a:schemeClr val="bg1"/>
                </a:solidFill>
                <a:latin typeface="Black" panose="02000803000000020003" pitchFamily="2" charset="0"/>
                <a:cs typeface="Arial" panose="020B0604020202020204" pitchFamily="34" charset="0"/>
              </a:rPr>
              <a:t>NATURALEZA JURÍDICA DE LAS CÁMARAS DE COMERCIO</a:t>
            </a:r>
            <a:endParaRPr lang="en-US" sz="3600" dirty="0">
              <a:solidFill>
                <a:schemeClr val="bg1"/>
              </a:solidFill>
              <a:latin typeface="Black" panose="02000803000000020003" pitchFamily="2" charset="0"/>
              <a:cs typeface="Arial" panose="020B0604020202020204" pitchFamily="34" charset="0"/>
            </a:endParaRPr>
          </a:p>
        </p:txBody>
      </p:sp>
      <p:sp>
        <p:nvSpPr>
          <p:cNvPr id="6" name="CuadroTexto 5"/>
          <p:cNvSpPr txBox="1"/>
          <p:nvPr/>
        </p:nvSpPr>
        <p:spPr>
          <a:xfrm>
            <a:off x="5578867" y="4443823"/>
            <a:ext cx="5938462" cy="369870"/>
          </a:xfrm>
          <a:prstGeom prst="rect">
            <a:avLst/>
          </a:prstGeom>
          <a:noFill/>
        </p:spPr>
        <p:txBody>
          <a:bodyPr wrap="square" rtlCol="0">
            <a:spAutoFit/>
          </a:bodyPr>
          <a:lstStyle/>
          <a:p>
            <a:r>
              <a:rPr lang="es-MX" b="1" dirty="0">
                <a:solidFill>
                  <a:srgbClr val="002060"/>
                </a:solidFill>
                <a:latin typeface="Arial" panose="020B0604020202020204" pitchFamily="34" charset="0"/>
                <a:cs typeface="Arial" panose="020B0604020202020204" pitchFamily="34" charset="0"/>
              </a:rPr>
              <a:t>LAURY LISSETTE OÑATE MURGAS</a:t>
            </a:r>
            <a:endParaRPr lang="en-US" b="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274261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7" y="0"/>
            <a:ext cx="12192897" cy="6864056"/>
          </a:xfrm>
        </p:spPr>
      </p:pic>
      <p:sp>
        <p:nvSpPr>
          <p:cNvPr id="5" name="CuadroTexto 4"/>
          <p:cNvSpPr txBox="1"/>
          <p:nvPr/>
        </p:nvSpPr>
        <p:spPr>
          <a:xfrm>
            <a:off x="3144719" y="974943"/>
            <a:ext cx="7271033" cy="1384995"/>
          </a:xfrm>
          <a:prstGeom prst="rect">
            <a:avLst/>
          </a:prstGeom>
          <a:noFill/>
        </p:spPr>
        <p:txBody>
          <a:bodyPr wrap="square" rtlCol="0">
            <a:spAutoFit/>
          </a:bodyPr>
          <a:lstStyle/>
          <a:p>
            <a:pPr algn="ctr"/>
            <a:r>
              <a:rPr lang="es-MX" sz="2800" b="1" dirty="0">
                <a:solidFill>
                  <a:srgbClr val="002060"/>
                </a:solidFill>
                <a:latin typeface="Arial" panose="020B0604020202020204" pitchFamily="34" charset="0"/>
                <a:cs typeface="Arial" panose="020B0604020202020204" pitchFamily="34" charset="0"/>
              </a:rPr>
              <a:t>Decreto 2042 de 2014 art 1°, compilado en el art 2.2.2.38.1.1. del decreto 1074 de 2015 </a:t>
            </a:r>
            <a:endParaRPr lang="en-US" sz="2800" b="1" dirty="0">
              <a:solidFill>
                <a:srgbClr val="002060"/>
              </a:solidFill>
              <a:latin typeface="Arial" panose="020B0604020202020204" pitchFamily="34" charset="0"/>
              <a:cs typeface="Arial" panose="020B0604020202020204" pitchFamily="34" charset="0"/>
            </a:endParaRPr>
          </a:p>
        </p:txBody>
      </p:sp>
      <p:sp>
        <p:nvSpPr>
          <p:cNvPr id="2" name="Rectángulo redondeado 1"/>
          <p:cNvSpPr/>
          <p:nvPr/>
        </p:nvSpPr>
        <p:spPr>
          <a:xfrm>
            <a:off x="1444724" y="2480441"/>
            <a:ext cx="9301654" cy="3037489"/>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b="1" dirty="0">
                <a:solidFill>
                  <a:schemeClr val="tx1"/>
                </a:solidFill>
              </a:rPr>
              <a:t>Artículo 2.2.2.38.1.1. Naturaleza jurídica: </a:t>
            </a:r>
            <a:r>
              <a:rPr lang="es-MX" dirty="0">
                <a:solidFill>
                  <a:schemeClr val="tx1"/>
                </a:solidFill>
              </a:rPr>
              <a:t>Las Cámaras de Comercio son personas jurídicas de derecho privado, de carácter corporativo, gremial y sin ánimo de lucro, administradas y gobernadas por los comerciantes matriculados en el respectivo Registro Mercantil que tengan la calidad de afiliados. Son creadas de oficio o a solicitud de los comerciantes mediante acto administrativo del Gobierno nacional y adquieren personería jurídica en virtud del acto mismo de su creación, previo cumplimiento de los requisitos legales exigidos para el efecto y verificación de su sostenibilidad económica, que garantice el cumplimiento eficiente de sus funciones.</a:t>
            </a:r>
            <a:endParaRPr lang="en-US" dirty="0">
              <a:solidFill>
                <a:schemeClr val="tx1"/>
              </a:solidFill>
            </a:endParaRPr>
          </a:p>
        </p:txBody>
      </p:sp>
    </p:spTree>
    <p:extLst>
      <p:ext uri="{BB962C8B-B14F-4D97-AF65-F5344CB8AC3E}">
        <p14:creationId xmlns:p14="http://schemas.microsoft.com/office/powerpoint/2010/main" val="20480528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7" y="0"/>
            <a:ext cx="12192897" cy="6864056"/>
          </a:xfrm>
        </p:spPr>
      </p:pic>
      <p:sp>
        <p:nvSpPr>
          <p:cNvPr id="5" name="CuadroTexto 4"/>
          <p:cNvSpPr txBox="1"/>
          <p:nvPr/>
        </p:nvSpPr>
        <p:spPr>
          <a:xfrm>
            <a:off x="1334813" y="2031644"/>
            <a:ext cx="10037379" cy="2123658"/>
          </a:xfrm>
          <a:prstGeom prst="rect">
            <a:avLst/>
          </a:prstGeom>
          <a:noFill/>
        </p:spPr>
        <p:txBody>
          <a:bodyPr wrap="square" rtlCol="0">
            <a:spAutoFit/>
          </a:bodyPr>
          <a:lstStyle/>
          <a:p>
            <a:pPr algn="ctr"/>
            <a:r>
              <a:rPr lang="es-MX" sz="4400" b="1" dirty="0">
                <a:solidFill>
                  <a:srgbClr val="002060"/>
                </a:solidFill>
                <a:latin typeface="Arial" panose="020B0604020202020204" pitchFamily="34" charset="0"/>
                <a:cs typeface="Arial" panose="020B0604020202020204" pitchFamily="34" charset="0"/>
              </a:rPr>
              <a:t>ATRIBUTOS DE LAS CÁMARAS DE COMERCIO COMO PERSONAS JURÍDICAS</a:t>
            </a:r>
            <a:endParaRPr lang="en-US" sz="4400" b="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094020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897" cy="6864056"/>
          </a:xfrm>
        </p:spPr>
      </p:pic>
      <p:sp>
        <p:nvSpPr>
          <p:cNvPr id="5" name="CuadroTexto 4"/>
          <p:cNvSpPr txBox="1"/>
          <p:nvPr/>
        </p:nvSpPr>
        <p:spPr>
          <a:xfrm>
            <a:off x="3061166" y="700470"/>
            <a:ext cx="8003568" cy="523220"/>
          </a:xfrm>
          <a:prstGeom prst="rect">
            <a:avLst/>
          </a:prstGeom>
          <a:noFill/>
        </p:spPr>
        <p:txBody>
          <a:bodyPr wrap="square" rtlCol="0">
            <a:spAutoFit/>
          </a:bodyPr>
          <a:lstStyle/>
          <a:p>
            <a:pPr algn="ctr"/>
            <a:r>
              <a:rPr lang="es-MX" sz="2800" b="1" dirty="0">
                <a:solidFill>
                  <a:srgbClr val="002060"/>
                </a:solidFill>
                <a:latin typeface="Arial" panose="020B0604020202020204" pitchFamily="34" charset="0"/>
                <a:cs typeface="Arial" panose="020B0604020202020204" pitchFamily="34" charset="0"/>
              </a:rPr>
              <a:t>Normatividad aplicable </a:t>
            </a:r>
            <a:endParaRPr lang="en-US" sz="2800" b="1" dirty="0">
              <a:solidFill>
                <a:srgbClr val="002060"/>
              </a:solidFill>
              <a:latin typeface="Arial" panose="020B0604020202020204" pitchFamily="34" charset="0"/>
              <a:cs typeface="Arial" panose="020B0604020202020204" pitchFamily="34" charset="0"/>
            </a:endParaRPr>
          </a:p>
        </p:txBody>
      </p:sp>
      <p:sp>
        <p:nvSpPr>
          <p:cNvPr id="2" name="Rectángulo redondeado 1"/>
          <p:cNvSpPr/>
          <p:nvPr/>
        </p:nvSpPr>
        <p:spPr>
          <a:xfrm>
            <a:off x="1053690" y="2280742"/>
            <a:ext cx="2007476" cy="1492469"/>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accent5">
                    <a:lumMod val="50000"/>
                  </a:schemeClr>
                </a:solidFill>
              </a:rPr>
              <a:t>Artículos 78 - 97 del Código de Comercio</a:t>
            </a:r>
            <a:endParaRPr lang="en-US" dirty="0">
              <a:solidFill>
                <a:schemeClr val="accent5">
                  <a:lumMod val="50000"/>
                </a:schemeClr>
              </a:solidFill>
            </a:endParaRPr>
          </a:p>
          <a:p>
            <a:pPr algn="ctr"/>
            <a:endParaRPr lang="en-US" dirty="0"/>
          </a:p>
        </p:txBody>
      </p:sp>
      <p:sp>
        <p:nvSpPr>
          <p:cNvPr id="6" name="Rectángulo redondeado 5"/>
          <p:cNvSpPr/>
          <p:nvPr/>
        </p:nvSpPr>
        <p:spPr>
          <a:xfrm>
            <a:off x="5248322" y="2270999"/>
            <a:ext cx="2007476" cy="1492469"/>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accent5">
                    <a:lumMod val="50000"/>
                  </a:schemeClr>
                </a:solidFill>
              </a:rPr>
              <a:t>Ley 1727 de 2014</a:t>
            </a:r>
            <a:endParaRPr lang="en-US" dirty="0">
              <a:solidFill>
                <a:schemeClr val="accent5">
                  <a:lumMod val="50000"/>
                </a:schemeClr>
              </a:solidFill>
            </a:endParaRPr>
          </a:p>
          <a:p>
            <a:pPr algn="ctr"/>
            <a:endParaRPr lang="en-US" dirty="0"/>
          </a:p>
        </p:txBody>
      </p:sp>
      <p:sp>
        <p:nvSpPr>
          <p:cNvPr id="7" name="Rectángulo redondeado 6"/>
          <p:cNvSpPr/>
          <p:nvPr/>
        </p:nvSpPr>
        <p:spPr>
          <a:xfrm>
            <a:off x="9442954" y="2280742"/>
            <a:ext cx="2007476" cy="1492469"/>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accent5">
                    <a:lumMod val="50000"/>
                  </a:schemeClr>
                </a:solidFill>
              </a:rPr>
              <a:t>Decreto reglamentario 2042 de 2014</a:t>
            </a:r>
            <a:endParaRPr lang="en-US" dirty="0">
              <a:solidFill>
                <a:schemeClr val="accent5">
                  <a:lumMod val="50000"/>
                </a:schemeClr>
              </a:solidFill>
            </a:endParaRPr>
          </a:p>
          <a:p>
            <a:pPr algn="ctr"/>
            <a:endParaRPr lang="en-US" dirty="0"/>
          </a:p>
        </p:txBody>
      </p:sp>
      <p:sp>
        <p:nvSpPr>
          <p:cNvPr id="8" name="Rectángulo redondeado 7"/>
          <p:cNvSpPr/>
          <p:nvPr/>
        </p:nvSpPr>
        <p:spPr>
          <a:xfrm>
            <a:off x="3153103" y="4064234"/>
            <a:ext cx="2007476" cy="1492469"/>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accent5">
                    <a:lumMod val="50000"/>
                  </a:schemeClr>
                </a:solidFill>
              </a:rPr>
              <a:t>Decreto único 1064 de 2015 </a:t>
            </a:r>
            <a:endParaRPr lang="en-US" dirty="0">
              <a:solidFill>
                <a:schemeClr val="accent5">
                  <a:lumMod val="50000"/>
                </a:schemeClr>
              </a:solidFill>
            </a:endParaRPr>
          </a:p>
          <a:p>
            <a:pPr algn="ctr"/>
            <a:endParaRPr lang="en-US" dirty="0"/>
          </a:p>
        </p:txBody>
      </p:sp>
      <p:sp>
        <p:nvSpPr>
          <p:cNvPr id="9" name="Rectángulo redondeado 8"/>
          <p:cNvSpPr/>
          <p:nvPr/>
        </p:nvSpPr>
        <p:spPr>
          <a:xfrm>
            <a:off x="7309944" y="4064234"/>
            <a:ext cx="2007476" cy="1492469"/>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accent5">
                    <a:lumMod val="50000"/>
                  </a:schemeClr>
                </a:solidFill>
              </a:rPr>
              <a:t>Circular externa de la Superintendencia de Sociedades </a:t>
            </a:r>
            <a:endParaRPr lang="en-US" dirty="0">
              <a:solidFill>
                <a:schemeClr val="accent5">
                  <a:lumMod val="50000"/>
                </a:schemeClr>
              </a:solidFill>
            </a:endParaRPr>
          </a:p>
          <a:p>
            <a:pPr algn="ctr"/>
            <a:endParaRPr lang="en-US" dirty="0"/>
          </a:p>
        </p:txBody>
      </p:sp>
    </p:spTree>
    <p:extLst>
      <p:ext uri="{BB962C8B-B14F-4D97-AF65-F5344CB8AC3E}">
        <p14:creationId xmlns:p14="http://schemas.microsoft.com/office/powerpoint/2010/main" val="36318919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7" y="0"/>
            <a:ext cx="12192897" cy="6864056"/>
          </a:xfrm>
        </p:spPr>
      </p:pic>
      <p:sp>
        <p:nvSpPr>
          <p:cNvPr id="2" name="Rectángulo redondeado 1"/>
          <p:cNvSpPr/>
          <p:nvPr/>
        </p:nvSpPr>
        <p:spPr>
          <a:xfrm>
            <a:off x="5665076" y="1939358"/>
            <a:ext cx="5328745" cy="2974427"/>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accent5">
                    <a:lumMod val="50000"/>
                  </a:schemeClr>
                </a:solidFill>
              </a:rPr>
              <a:t>Lo que significa que tienen “capacidad” para celebrar diferentes clases de negocios jurídicos y para expresarse por medio de sus órganos de dirección y a través de su director, quien, conforme a los estatutos de cada cámara, ostenta la “representación legal de la misma”</a:t>
            </a:r>
            <a:endParaRPr lang="en-US" dirty="0">
              <a:solidFill>
                <a:schemeClr val="accent5">
                  <a:lumMod val="50000"/>
                </a:schemeClr>
              </a:solidFill>
            </a:endParaRPr>
          </a:p>
        </p:txBody>
      </p:sp>
      <p:sp>
        <p:nvSpPr>
          <p:cNvPr id="3" name="Elipse 2"/>
          <p:cNvSpPr/>
          <p:nvPr/>
        </p:nvSpPr>
        <p:spPr>
          <a:xfrm>
            <a:off x="1135118" y="2265580"/>
            <a:ext cx="2448910" cy="2080648"/>
          </a:xfrm>
          <a:prstGeom prst="ellipse">
            <a:avLst/>
          </a:prstGeom>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schemeClr val="accent5">
                  <a:lumMod val="50000"/>
                </a:schemeClr>
              </a:solidFill>
            </a:endParaRPr>
          </a:p>
          <a:p>
            <a:pPr algn="ctr"/>
            <a:r>
              <a:rPr lang="es-MX" b="1" dirty="0">
                <a:solidFill>
                  <a:schemeClr val="accent5">
                    <a:lumMod val="50000"/>
                  </a:schemeClr>
                </a:solidFill>
              </a:rPr>
              <a:t>PERSONERÍA JURÍDICA DE DERECHO PRIVADO</a:t>
            </a:r>
            <a:endParaRPr lang="en-US" b="1" dirty="0">
              <a:solidFill>
                <a:schemeClr val="accent5">
                  <a:lumMod val="50000"/>
                </a:schemeClr>
              </a:solidFill>
            </a:endParaRPr>
          </a:p>
          <a:p>
            <a:pPr algn="ctr"/>
            <a:endParaRPr lang="en-US" dirty="0"/>
          </a:p>
        </p:txBody>
      </p:sp>
      <p:cxnSp>
        <p:nvCxnSpPr>
          <p:cNvPr id="8" name="Conector recto de flecha 7"/>
          <p:cNvCxnSpPr/>
          <p:nvPr/>
        </p:nvCxnSpPr>
        <p:spPr>
          <a:xfrm>
            <a:off x="3857297" y="3305904"/>
            <a:ext cx="1566041" cy="0"/>
          </a:xfrm>
          <a:prstGeom prst="straightConnector1">
            <a:avLst/>
          </a:prstGeom>
          <a:ln w="76200">
            <a:solidFill>
              <a:schemeClr val="accent1">
                <a:lumMod val="20000"/>
                <a:lumOff val="8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77718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7" y="0"/>
            <a:ext cx="12192897" cy="6864056"/>
          </a:xfrm>
        </p:spPr>
      </p:pic>
      <p:sp>
        <p:nvSpPr>
          <p:cNvPr id="2" name="Rectángulo redondeado 1"/>
          <p:cNvSpPr/>
          <p:nvPr/>
        </p:nvSpPr>
        <p:spPr>
          <a:xfrm>
            <a:off x="5665076" y="1939358"/>
            <a:ext cx="5328745" cy="2974427"/>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accent5">
                    <a:lumMod val="50000"/>
                  </a:schemeClr>
                </a:solidFill>
              </a:rPr>
              <a:t>Les corresponde a las juntas directivas, el numero de sus miembros, su forma de eleccion, sus funciones y el regimen se les aplica a los mismos, articulo 79 y siguientes del Codigo de Comercio, modificados por la Ley 1727 de 2014.</a:t>
            </a:r>
            <a:endParaRPr lang="en-US" dirty="0">
              <a:solidFill>
                <a:schemeClr val="accent5">
                  <a:lumMod val="50000"/>
                </a:schemeClr>
              </a:solidFill>
            </a:endParaRPr>
          </a:p>
        </p:txBody>
      </p:sp>
      <p:sp>
        <p:nvSpPr>
          <p:cNvPr id="3" name="Elipse 2"/>
          <p:cNvSpPr/>
          <p:nvPr/>
        </p:nvSpPr>
        <p:spPr>
          <a:xfrm>
            <a:off x="1135118" y="2265580"/>
            <a:ext cx="2448910" cy="2080648"/>
          </a:xfrm>
          <a:prstGeom prst="ellipse">
            <a:avLst/>
          </a:prstGeom>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schemeClr val="accent5">
                  <a:lumMod val="50000"/>
                </a:schemeClr>
              </a:solidFill>
            </a:endParaRPr>
          </a:p>
          <a:p>
            <a:pPr algn="ctr"/>
            <a:r>
              <a:rPr lang="en-US" dirty="0"/>
              <a:t>Direccion general</a:t>
            </a:r>
          </a:p>
        </p:txBody>
      </p:sp>
      <p:cxnSp>
        <p:nvCxnSpPr>
          <p:cNvPr id="8" name="Conector recto de flecha 7"/>
          <p:cNvCxnSpPr/>
          <p:nvPr/>
        </p:nvCxnSpPr>
        <p:spPr>
          <a:xfrm>
            <a:off x="3857297" y="3305904"/>
            <a:ext cx="1566041" cy="0"/>
          </a:xfrm>
          <a:prstGeom prst="straightConnector1">
            <a:avLst/>
          </a:prstGeom>
          <a:ln w="76200">
            <a:solidFill>
              <a:schemeClr val="accent1">
                <a:lumMod val="20000"/>
                <a:lumOff val="8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93893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7" y="0"/>
            <a:ext cx="12192897" cy="7157567"/>
          </a:xfrm>
        </p:spPr>
      </p:pic>
      <p:sp>
        <p:nvSpPr>
          <p:cNvPr id="7" name="CuadroTexto 6">
            <a:extLst>
              <a:ext uri="{FF2B5EF4-FFF2-40B4-BE49-F238E27FC236}">
                <a16:creationId xmlns:a16="http://schemas.microsoft.com/office/drawing/2014/main" id="{94F47C98-78FC-701D-9388-D9625D6B81A5}"/>
              </a:ext>
            </a:extLst>
          </p:cNvPr>
          <p:cNvSpPr txBox="1"/>
          <p:nvPr/>
        </p:nvSpPr>
        <p:spPr>
          <a:xfrm>
            <a:off x="2743200" y="2370667"/>
            <a:ext cx="6208889" cy="132343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s-CO" sz="4000" dirty="0">
                <a:ln w="0"/>
                <a:solidFill>
                  <a:schemeClr val="accent1">
                    <a:lumMod val="60000"/>
                    <a:lumOff val="40000"/>
                  </a:schemeClr>
                </a:solidFill>
                <a:effectLst>
                  <a:outerShdw blurRad="38100" dist="19050" dir="2700000" algn="tl" rotWithShape="0">
                    <a:schemeClr val="dk1">
                      <a:alpha val="40000"/>
                    </a:schemeClr>
                  </a:outerShdw>
                </a:effectLst>
              </a:rPr>
              <a:t>RÉGIMEN DE LOS CONTRATOS</a:t>
            </a:r>
          </a:p>
        </p:txBody>
      </p:sp>
    </p:spTree>
    <p:extLst>
      <p:ext uri="{BB962C8B-B14F-4D97-AF65-F5344CB8AC3E}">
        <p14:creationId xmlns:p14="http://schemas.microsoft.com/office/powerpoint/2010/main" val="16735971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7" y="0"/>
            <a:ext cx="12192897" cy="7157567"/>
          </a:xfrm>
        </p:spPr>
      </p:pic>
      <p:sp>
        <p:nvSpPr>
          <p:cNvPr id="3" name="CuadroTexto 2">
            <a:extLst>
              <a:ext uri="{FF2B5EF4-FFF2-40B4-BE49-F238E27FC236}">
                <a16:creationId xmlns:a16="http://schemas.microsoft.com/office/drawing/2014/main" id="{3A235767-10FB-9E49-9015-554681EED138}"/>
              </a:ext>
            </a:extLst>
          </p:cNvPr>
          <p:cNvSpPr txBox="1"/>
          <p:nvPr/>
        </p:nvSpPr>
        <p:spPr>
          <a:xfrm>
            <a:off x="699910" y="1817511"/>
            <a:ext cx="10645423" cy="8125301"/>
          </a:xfrm>
          <a:prstGeom prst="rect">
            <a:avLst/>
          </a:prstGeom>
          <a:noFill/>
        </p:spPr>
        <p:txBody>
          <a:bodyPr wrap="square" rtlCol="0">
            <a:spAutoFit/>
          </a:bodyPr>
          <a:lstStyle/>
          <a:p>
            <a:pPr marL="285750" indent="-285750" algn="just">
              <a:buFontTx/>
              <a:buChar char="-"/>
            </a:pPr>
            <a:r>
              <a:rPr lang="es-CO" dirty="0"/>
              <a:t>En materia contractual los entes camerales se rigen por las normas propias propias del derecho privado.</a:t>
            </a:r>
          </a:p>
          <a:p>
            <a:pPr algn="just"/>
            <a:endParaRPr lang="es-CO" dirty="0"/>
          </a:p>
          <a:p>
            <a:pPr marL="285750" indent="-285750" algn="just">
              <a:buFontTx/>
              <a:buChar char="-"/>
            </a:pPr>
            <a:r>
              <a:rPr lang="es-CO" dirty="0"/>
              <a:t>Prima la autonomía de la voluntad, no están sujetas aquellos procesos y procedimientos complejos contenidos en la normatividad publica. </a:t>
            </a:r>
          </a:p>
          <a:p>
            <a:pPr marL="285750" indent="-285750" algn="just">
              <a:buFontTx/>
              <a:buChar char="-"/>
            </a:pPr>
            <a:endParaRPr lang="es-CO" dirty="0"/>
          </a:p>
          <a:p>
            <a:pPr marL="285750" indent="-285750" algn="just">
              <a:buFontTx/>
              <a:buChar char="-"/>
            </a:pPr>
            <a:r>
              <a:rPr lang="es-CO" dirty="0"/>
              <a:t>Contratación con recursos públicos. Parte significativa de los recursos que administran las cámaras de comercio sean púbicos o que muchos bienes sean adquiridos con recursos públicos, situación que no implica el cumplimiento de la Ley 80 de 1993, pero si la aplicación de los principios del control fiscal de conformidad con el articulo 267 de la Constitución y la Ley 610 de 2000, son imperativos tanto para los estatales como para los particulares que administren recursos públicos. </a:t>
            </a:r>
          </a:p>
          <a:p>
            <a:pPr algn="just"/>
            <a:endParaRPr lang="es-CO" dirty="0"/>
          </a:p>
          <a:p>
            <a:pPr marL="285750" indent="-285750" algn="just">
              <a:buFontTx/>
              <a:buChar char="-"/>
            </a:pPr>
            <a:r>
              <a:rPr lang="es-CO" dirty="0"/>
              <a:t>Legalidad, eficiencia, economía, eficacia, equidad, imparcialidad,  moralidad, transparencia, publicidad, valoración de costos ambientales. </a:t>
            </a:r>
          </a:p>
          <a:p>
            <a:pPr algn="just"/>
            <a:endParaRPr lang="es-CO" dirty="0"/>
          </a:p>
          <a:p>
            <a:pPr marL="285750" indent="-285750" algn="just">
              <a:buFontTx/>
              <a:buChar char="-"/>
            </a:pPr>
            <a:r>
              <a:rPr lang="es-CO" dirty="0"/>
              <a:t>Aplicación de estatutos contractuales – manual de contratación. </a:t>
            </a:r>
          </a:p>
          <a:p>
            <a:pPr algn="just"/>
            <a:endParaRPr lang="es-CO" dirty="0"/>
          </a:p>
          <a:p>
            <a:pPr marL="285750" indent="-285750" algn="just">
              <a:buFontTx/>
              <a:buChar char="-"/>
            </a:pPr>
            <a:endParaRPr lang="es-CO" dirty="0"/>
          </a:p>
          <a:p>
            <a:pPr marL="285750" indent="-285750">
              <a:buFontTx/>
              <a:buChar char="-"/>
            </a:pPr>
            <a:endParaRPr lang="es-CO" dirty="0"/>
          </a:p>
          <a:p>
            <a:endParaRPr lang="es-CO" dirty="0"/>
          </a:p>
          <a:p>
            <a:endParaRPr lang="es-CO" dirty="0"/>
          </a:p>
          <a:p>
            <a:endParaRPr lang="es-CO" dirty="0"/>
          </a:p>
          <a:p>
            <a:endParaRPr lang="es-CO" dirty="0"/>
          </a:p>
          <a:p>
            <a:endParaRPr lang="es-CO" dirty="0"/>
          </a:p>
          <a:p>
            <a:endParaRPr lang="es-CO" dirty="0"/>
          </a:p>
          <a:p>
            <a:endParaRPr lang="es-CO" dirty="0"/>
          </a:p>
          <a:p>
            <a:endParaRPr lang="es-CO" dirty="0"/>
          </a:p>
          <a:p>
            <a:endParaRPr lang="es-CO" dirty="0"/>
          </a:p>
          <a:p>
            <a:endParaRPr lang="es-CO" dirty="0"/>
          </a:p>
          <a:p>
            <a:endParaRPr lang="es-CO" dirty="0"/>
          </a:p>
        </p:txBody>
      </p:sp>
    </p:spTree>
    <p:extLst>
      <p:ext uri="{BB962C8B-B14F-4D97-AF65-F5344CB8AC3E}">
        <p14:creationId xmlns:p14="http://schemas.microsoft.com/office/powerpoint/2010/main" val="11031022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7" y="0"/>
            <a:ext cx="12192897" cy="7157567"/>
          </a:xfrm>
        </p:spPr>
      </p:pic>
      <p:sp>
        <p:nvSpPr>
          <p:cNvPr id="3" name="CuadroTexto 2">
            <a:extLst>
              <a:ext uri="{FF2B5EF4-FFF2-40B4-BE49-F238E27FC236}">
                <a16:creationId xmlns:a16="http://schemas.microsoft.com/office/drawing/2014/main" id="{3A235767-10FB-9E49-9015-554681EED138}"/>
              </a:ext>
            </a:extLst>
          </p:cNvPr>
          <p:cNvSpPr txBox="1"/>
          <p:nvPr/>
        </p:nvSpPr>
        <p:spPr>
          <a:xfrm>
            <a:off x="699910" y="1817511"/>
            <a:ext cx="10645423" cy="3970318"/>
          </a:xfrm>
          <a:prstGeom prst="rect">
            <a:avLst/>
          </a:prstGeom>
          <a:noFill/>
        </p:spPr>
        <p:txBody>
          <a:bodyPr wrap="square" rtlCol="0">
            <a:spAutoFit/>
          </a:bodyPr>
          <a:lstStyle/>
          <a:p>
            <a:pPr algn="just"/>
            <a:endParaRPr lang="es-CO" dirty="0"/>
          </a:p>
          <a:p>
            <a:pPr algn="just"/>
            <a:endParaRPr lang="es-CO" dirty="0"/>
          </a:p>
          <a:p>
            <a:pPr marL="285750" indent="-285750">
              <a:buFontTx/>
              <a:buChar char="-"/>
            </a:pPr>
            <a:endParaRPr lang="es-CO" dirty="0"/>
          </a:p>
          <a:p>
            <a:endParaRPr lang="es-CO" dirty="0"/>
          </a:p>
          <a:p>
            <a:endParaRPr lang="es-CO" dirty="0"/>
          </a:p>
          <a:p>
            <a:endParaRPr lang="es-CO" dirty="0"/>
          </a:p>
          <a:p>
            <a:endParaRPr lang="es-CO" dirty="0"/>
          </a:p>
          <a:p>
            <a:endParaRPr lang="es-CO" dirty="0"/>
          </a:p>
          <a:p>
            <a:endParaRPr lang="es-CO" dirty="0"/>
          </a:p>
          <a:p>
            <a:endParaRPr lang="es-CO" dirty="0"/>
          </a:p>
          <a:p>
            <a:endParaRPr lang="es-CO" dirty="0"/>
          </a:p>
          <a:p>
            <a:endParaRPr lang="es-CO" dirty="0"/>
          </a:p>
          <a:p>
            <a:endParaRPr lang="es-CO" dirty="0"/>
          </a:p>
          <a:p>
            <a:endParaRPr lang="es-CO" dirty="0"/>
          </a:p>
        </p:txBody>
      </p:sp>
      <p:sp>
        <p:nvSpPr>
          <p:cNvPr id="2" name="CuadroTexto 1">
            <a:extLst>
              <a:ext uri="{FF2B5EF4-FFF2-40B4-BE49-F238E27FC236}">
                <a16:creationId xmlns:a16="http://schemas.microsoft.com/office/drawing/2014/main" id="{626D2698-8829-55D9-152F-70BE0A7C1933}"/>
              </a:ext>
            </a:extLst>
          </p:cNvPr>
          <p:cNvSpPr txBox="1"/>
          <p:nvPr/>
        </p:nvSpPr>
        <p:spPr>
          <a:xfrm>
            <a:off x="2765778" y="2528711"/>
            <a:ext cx="8500533" cy="707886"/>
          </a:xfrm>
          <a:prstGeom prst="rect">
            <a:avLst/>
          </a:prstGeom>
          <a:noFill/>
        </p:spPr>
        <p:txBody>
          <a:bodyPr wrap="square" rtlCol="0">
            <a:spAutoFit/>
          </a:bodyPr>
          <a:lstStyle/>
          <a:p>
            <a:pPr algn="ctr"/>
            <a:r>
              <a:rPr lang="es-CO" sz="4000" dirty="0">
                <a:solidFill>
                  <a:schemeClr val="accent1">
                    <a:lumMod val="60000"/>
                    <a:lumOff val="40000"/>
                  </a:schemeClr>
                </a:solidFill>
              </a:rPr>
              <a:t>RÉGIMEN DE LOS EMPLEADOS </a:t>
            </a:r>
          </a:p>
        </p:txBody>
      </p:sp>
    </p:spTree>
    <p:extLst>
      <p:ext uri="{BB962C8B-B14F-4D97-AF65-F5344CB8AC3E}">
        <p14:creationId xmlns:p14="http://schemas.microsoft.com/office/powerpoint/2010/main" val="7702341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7" y="0"/>
            <a:ext cx="12192897" cy="7157567"/>
          </a:xfrm>
        </p:spPr>
      </p:pic>
      <p:sp>
        <p:nvSpPr>
          <p:cNvPr id="3" name="CuadroTexto 2">
            <a:extLst>
              <a:ext uri="{FF2B5EF4-FFF2-40B4-BE49-F238E27FC236}">
                <a16:creationId xmlns:a16="http://schemas.microsoft.com/office/drawing/2014/main" id="{3A235767-10FB-9E49-9015-554681EED138}"/>
              </a:ext>
            </a:extLst>
          </p:cNvPr>
          <p:cNvSpPr txBox="1"/>
          <p:nvPr/>
        </p:nvSpPr>
        <p:spPr>
          <a:xfrm>
            <a:off x="699911" y="1817511"/>
            <a:ext cx="10645422" cy="923330"/>
          </a:xfrm>
          <a:prstGeom prst="rect">
            <a:avLst/>
          </a:prstGeom>
          <a:noFill/>
        </p:spPr>
        <p:txBody>
          <a:bodyPr wrap="square" rtlCol="0">
            <a:spAutoFit/>
          </a:bodyPr>
          <a:lstStyle/>
          <a:p>
            <a:pPr algn="ctr"/>
            <a:r>
              <a:rPr lang="es-CO" dirty="0"/>
              <a:t>Como trabajadores al servicio de entidades particulares, los trabajadores vinculados a las cámaras de comercio tienen una relación contractual de derecho privado, tanto las relaciones individuales y colectivas de trabajo, están sometidas al Código Sustantivo del Trabajo.</a:t>
            </a:r>
          </a:p>
        </p:txBody>
      </p:sp>
    </p:spTree>
    <p:extLst>
      <p:ext uri="{BB962C8B-B14F-4D97-AF65-F5344CB8AC3E}">
        <p14:creationId xmlns:p14="http://schemas.microsoft.com/office/powerpoint/2010/main" val="17372754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7" y="0"/>
            <a:ext cx="12192897" cy="7157567"/>
          </a:xfrm>
        </p:spPr>
      </p:pic>
      <p:sp>
        <p:nvSpPr>
          <p:cNvPr id="3" name="CuadroTexto 2">
            <a:extLst>
              <a:ext uri="{FF2B5EF4-FFF2-40B4-BE49-F238E27FC236}">
                <a16:creationId xmlns:a16="http://schemas.microsoft.com/office/drawing/2014/main" id="{3A235767-10FB-9E49-9015-554681EED138}"/>
              </a:ext>
            </a:extLst>
          </p:cNvPr>
          <p:cNvSpPr txBox="1"/>
          <p:nvPr/>
        </p:nvSpPr>
        <p:spPr>
          <a:xfrm>
            <a:off x="1998133" y="1817512"/>
            <a:ext cx="9347200" cy="1200329"/>
          </a:xfrm>
          <a:prstGeom prst="rect">
            <a:avLst/>
          </a:prstGeom>
          <a:noFill/>
        </p:spPr>
        <p:txBody>
          <a:bodyPr wrap="square" rtlCol="0">
            <a:spAutoFit/>
          </a:bodyPr>
          <a:lstStyle/>
          <a:p>
            <a:pPr algn="ctr"/>
            <a:r>
              <a:rPr lang="es-CO" sz="3600" dirty="0">
                <a:solidFill>
                  <a:schemeClr val="accent1">
                    <a:lumMod val="60000"/>
                    <a:lumOff val="40000"/>
                  </a:schemeClr>
                </a:solidFill>
              </a:rPr>
              <a:t>SISTEMA DE CONTROLES QUE SE EJERCEN SOBRE LAS CAMARAS DE COMERCIO</a:t>
            </a:r>
          </a:p>
        </p:txBody>
      </p:sp>
    </p:spTree>
    <p:extLst>
      <p:ext uri="{BB962C8B-B14F-4D97-AF65-F5344CB8AC3E}">
        <p14:creationId xmlns:p14="http://schemas.microsoft.com/office/powerpoint/2010/main" val="510954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7" y="0"/>
            <a:ext cx="12192897" cy="6864056"/>
          </a:xfrm>
        </p:spPr>
      </p:pic>
      <p:sp>
        <p:nvSpPr>
          <p:cNvPr id="5" name="CuadroTexto 4"/>
          <p:cNvSpPr txBox="1"/>
          <p:nvPr/>
        </p:nvSpPr>
        <p:spPr>
          <a:xfrm>
            <a:off x="3565133" y="811658"/>
            <a:ext cx="8003568" cy="523220"/>
          </a:xfrm>
          <a:prstGeom prst="rect">
            <a:avLst/>
          </a:prstGeom>
          <a:noFill/>
        </p:spPr>
        <p:txBody>
          <a:bodyPr wrap="square" rtlCol="0">
            <a:spAutoFit/>
          </a:bodyPr>
          <a:lstStyle/>
          <a:p>
            <a:pPr algn="ctr"/>
            <a:r>
              <a:rPr lang="es-MX" sz="2800" b="1" dirty="0">
                <a:solidFill>
                  <a:srgbClr val="002060"/>
                </a:solidFill>
                <a:latin typeface="Arial" panose="020B0604020202020204" pitchFamily="34" charset="0"/>
                <a:cs typeface="Arial" panose="020B0604020202020204" pitchFamily="34" charset="0"/>
              </a:rPr>
              <a:t>TEMAS A TRATAR:</a:t>
            </a:r>
            <a:endParaRPr lang="en-US" sz="2800" b="1" dirty="0">
              <a:solidFill>
                <a:srgbClr val="002060"/>
              </a:solidFill>
              <a:latin typeface="Arial" panose="020B0604020202020204" pitchFamily="34" charset="0"/>
              <a:cs typeface="Arial" panose="020B0604020202020204" pitchFamily="34" charset="0"/>
            </a:endParaRPr>
          </a:p>
        </p:txBody>
      </p:sp>
      <p:sp>
        <p:nvSpPr>
          <p:cNvPr id="6" name="CuadroTexto 5"/>
          <p:cNvSpPr txBox="1"/>
          <p:nvPr/>
        </p:nvSpPr>
        <p:spPr>
          <a:xfrm>
            <a:off x="647272" y="2054831"/>
            <a:ext cx="10921429" cy="3970318"/>
          </a:xfrm>
          <a:prstGeom prst="rect">
            <a:avLst/>
          </a:prstGeom>
          <a:noFill/>
        </p:spPr>
        <p:txBody>
          <a:bodyPr wrap="square" rtlCol="0">
            <a:spAutoFit/>
          </a:bodyPr>
          <a:lstStyle/>
          <a:p>
            <a:pPr marL="285750" indent="-285750" algn="ctr">
              <a:buFont typeface="Wingdings" panose="05000000000000000000" pitchFamily="2" charset="2"/>
              <a:buChar char="ü"/>
            </a:pPr>
            <a:r>
              <a:rPr lang="es-MX" dirty="0"/>
              <a:t>Marco Jurídico General.</a:t>
            </a:r>
          </a:p>
          <a:p>
            <a:pPr algn="ctr"/>
            <a:endParaRPr lang="es-MX" dirty="0"/>
          </a:p>
          <a:p>
            <a:pPr marL="285750" indent="-285750" algn="ctr">
              <a:buFont typeface="Wingdings" panose="05000000000000000000" pitchFamily="2" charset="2"/>
              <a:buChar char="ü"/>
            </a:pPr>
            <a:r>
              <a:rPr lang="es-MX" dirty="0"/>
              <a:t>Naturaleza Jurídica de las Cámaras de Comercio.</a:t>
            </a:r>
          </a:p>
          <a:p>
            <a:pPr algn="ctr"/>
            <a:endParaRPr lang="es-MX" dirty="0"/>
          </a:p>
          <a:p>
            <a:pPr marL="285750" indent="-285750" algn="ctr">
              <a:buFont typeface="Wingdings" panose="05000000000000000000" pitchFamily="2" charset="2"/>
              <a:buChar char="ü"/>
            </a:pPr>
            <a:r>
              <a:rPr lang="es-MX" dirty="0"/>
              <a:t>Atributos de las Cámaras de Comercio como personas jurídicas.</a:t>
            </a:r>
          </a:p>
          <a:p>
            <a:pPr algn="ctr"/>
            <a:endParaRPr lang="es-MX" dirty="0"/>
          </a:p>
          <a:p>
            <a:pPr marL="285750" indent="-285750" algn="ctr">
              <a:buFont typeface="Wingdings" panose="05000000000000000000" pitchFamily="2" charset="2"/>
              <a:buChar char="ü"/>
            </a:pPr>
            <a:r>
              <a:rPr lang="es-MX" dirty="0"/>
              <a:t>Régimen de los contratos.</a:t>
            </a:r>
          </a:p>
          <a:p>
            <a:pPr algn="ctr"/>
            <a:endParaRPr lang="es-MX" dirty="0"/>
          </a:p>
          <a:p>
            <a:pPr marL="285750" indent="-285750" algn="ctr">
              <a:buFont typeface="Wingdings" panose="05000000000000000000" pitchFamily="2" charset="2"/>
              <a:buChar char="ü"/>
            </a:pPr>
            <a:r>
              <a:rPr lang="es-MX" dirty="0"/>
              <a:t>Régimen de los empleados.</a:t>
            </a:r>
          </a:p>
          <a:p>
            <a:pPr algn="ctr"/>
            <a:endParaRPr lang="es-MX" dirty="0"/>
          </a:p>
          <a:p>
            <a:pPr marL="285750" indent="-285750" algn="ctr">
              <a:buFont typeface="Wingdings" panose="05000000000000000000" pitchFamily="2" charset="2"/>
              <a:buChar char="ü"/>
            </a:pPr>
            <a:r>
              <a:rPr lang="es-MX" dirty="0"/>
              <a:t>Controles y tipos de responsabilidades que se ejercen sobre las Cámaras.</a:t>
            </a:r>
          </a:p>
          <a:p>
            <a:endParaRPr lang="es-MX" dirty="0"/>
          </a:p>
          <a:p>
            <a:pPr marL="285750" indent="-285750">
              <a:buFont typeface="Wingdings" panose="05000000000000000000" pitchFamily="2" charset="2"/>
              <a:buChar char="ü"/>
            </a:pPr>
            <a:endParaRPr lang="es-MX" dirty="0"/>
          </a:p>
          <a:p>
            <a:pPr marL="285750" indent="-285750">
              <a:buFont typeface="Wingdings" panose="05000000000000000000" pitchFamily="2" charset="2"/>
              <a:buChar char="ü"/>
            </a:pPr>
            <a:endParaRPr lang="en-US" dirty="0"/>
          </a:p>
        </p:txBody>
      </p:sp>
    </p:spTree>
    <p:extLst>
      <p:ext uri="{BB962C8B-B14F-4D97-AF65-F5344CB8AC3E}">
        <p14:creationId xmlns:p14="http://schemas.microsoft.com/office/powerpoint/2010/main" val="19835072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7" y="0"/>
            <a:ext cx="12192897" cy="7157567"/>
          </a:xfrm>
        </p:spPr>
      </p:pic>
      <p:sp>
        <p:nvSpPr>
          <p:cNvPr id="3" name="CuadroTexto 2">
            <a:extLst>
              <a:ext uri="{FF2B5EF4-FFF2-40B4-BE49-F238E27FC236}">
                <a16:creationId xmlns:a16="http://schemas.microsoft.com/office/drawing/2014/main" id="{3A235767-10FB-9E49-9015-554681EED138}"/>
              </a:ext>
            </a:extLst>
          </p:cNvPr>
          <p:cNvSpPr txBox="1"/>
          <p:nvPr/>
        </p:nvSpPr>
        <p:spPr>
          <a:xfrm>
            <a:off x="778484" y="1930401"/>
            <a:ext cx="10634133" cy="4524315"/>
          </a:xfrm>
          <a:prstGeom prst="rect">
            <a:avLst/>
          </a:prstGeom>
          <a:noFill/>
        </p:spPr>
        <p:txBody>
          <a:bodyPr wrap="square" rtlCol="0">
            <a:spAutoFit/>
          </a:bodyPr>
          <a:lstStyle/>
          <a:p>
            <a:pPr marL="342900" indent="-342900">
              <a:buAutoNum type="arabicPeriod"/>
            </a:pPr>
            <a:r>
              <a:rPr lang="es-CO" sz="1600" dirty="0">
                <a:solidFill>
                  <a:schemeClr val="accent1">
                    <a:lumMod val="60000"/>
                    <a:lumOff val="40000"/>
                  </a:schemeClr>
                </a:solidFill>
              </a:rPr>
              <a:t>El Control fiscal de la Contraloría.</a:t>
            </a:r>
          </a:p>
          <a:p>
            <a:endParaRPr lang="es-CO" sz="1600" dirty="0"/>
          </a:p>
          <a:p>
            <a:r>
              <a:rPr lang="es-CO" sz="1600" dirty="0"/>
              <a:t>Dicho control debe ser ejercido conforme a las reglas y procedimientos que fija la propia CGR, en los manuales de rendición y exámenes de las cuentas, manual de auditoria.</a:t>
            </a:r>
          </a:p>
          <a:p>
            <a:endParaRPr lang="es-CO" sz="1600" dirty="0"/>
          </a:p>
          <a:p>
            <a:r>
              <a:rPr lang="es-CO" sz="1600" dirty="0">
                <a:solidFill>
                  <a:schemeClr val="accent1">
                    <a:lumMod val="60000"/>
                    <a:lumOff val="40000"/>
                  </a:schemeClr>
                </a:solidFill>
              </a:rPr>
              <a:t>2. El Control Disciplinario de la Procuraduría. </a:t>
            </a:r>
          </a:p>
          <a:p>
            <a:endParaRPr lang="es-CO" sz="1600" dirty="0">
              <a:solidFill>
                <a:schemeClr val="accent1">
                  <a:lumMod val="60000"/>
                  <a:lumOff val="40000"/>
                </a:schemeClr>
              </a:solidFill>
            </a:endParaRPr>
          </a:p>
          <a:p>
            <a:r>
              <a:rPr lang="es-CO" sz="1600" dirty="0">
                <a:solidFill>
                  <a:schemeClr val="accent1">
                    <a:lumMod val="60000"/>
                    <a:lumOff val="40000"/>
                  </a:schemeClr>
                </a:solidFill>
              </a:rPr>
              <a:t>3. El Control de la policía administrativa.</a:t>
            </a:r>
          </a:p>
          <a:p>
            <a:endParaRPr lang="es-CO" sz="1600" dirty="0">
              <a:solidFill>
                <a:schemeClr val="accent1">
                  <a:lumMod val="60000"/>
                  <a:lumOff val="40000"/>
                </a:schemeClr>
              </a:solidFill>
            </a:endParaRPr>
          </a:p>
          <a:p>
            <a:r>
              <a:rPr lang="es-CO" sz="1600" dirty="0">
                <a:solidFill>
                  <a:schemeClr val="accent1">
                    <a:lumMod val="60000"/>
                    <a:lumOff val="40000"/>
                  </a:schemeClr>
                </a:solidFill>
              </a:rPr>
              <a:t>- </a:t>
            </a:r>
            <a:r>
              <a:rPr lang="es-CO" sz="1600" dirty="0"/>
              <a:t>Interviene en forma directa en la actividad administrativa – desarrolla algunas modalidades de control de tutela, aprueba las modificaciones de los estatutos, los presupuestos, conoce os recursos de apelación contra los actos expedidos por las cámaras</a:t>
            </a:r>
          </a:p>
          <a:p>
            <a:endParaRPr lang="es-CO" sz="1400" dirty="0">
              <a:solidFill>
                <a:schemeClr val="accent1">
                  <a:lumMod val="60000"/>
                  <a:lumOff val="40000"/>
                </a:schemeClr>
              </a:solidFill>
            </a:endParaRPr>
          </a:p>
          <a:p>
            <a:pPr marL="342900" indent="-342900">
              <a:buAutoNum type="arabicPeriod"/>
            </a:pPr>
            <a:endParaRPr lang="es-CO" sz="1400" dirty="0">
              <a:solidFill>
                <a:schemeClr val="accent1">
                  <a:lumMod val="60000"/>
                  <a:lumOff val="40000"/>
                </a:schemeClr>
              </a:solidFill>
            </a:endParaRPr>
          </a:p>
          <a:p>
            <a:pPr marL="342900" indent="-342900">
              <a:buAutoNum type="arabicPeriod"/>
            </a:pPr>
            <a:endParaRPr lang="es-CO" sz="1400" dirty="0">
              <a:solidFill>
                <a:schemeClr val="accent1">
                  <a:lumMod val="60000"/>
                  <a:lumOff val="40000"/>
                </a:schemeClr>
              </a:solidFill>
            </a:endParaRPr>
          </a:p>
          <a:p>
            <a:pPr marL="342900" indent="-342900">
              <a:buAutoNum type="arabicPeriod"/>
            </a:pPr>
            <a:endParaRPr lang="es-CO" sz="1400" dirty="0">
              <a:solidFill>
                <a:schemeClr val="accent1">
                  <a:lumMod val="60000"/>
                  <a:lumOff val="40000"/>
                </a:schemeClr>
              </a:solidFill>
            </a:endParaRPr>
          </a:p>
          <a:p>
            <a:pPr marL="342900" indent="-342900">
              <a:buAutoNum type="arabicPeriod"/>
            </a:pPr>
            <a:endParaRPr lang="es-CO" sz="1400" dirty="0">
              <a:solidFill>
                <a:schemeClr val="accent1">
                  <a:lumMod val="60000"/>
                  <a:lumOff val="40000"/>
                </a:schemeClr>
              </a:solidFill>
            </a:endParaRPr>
          </a:p>
          <a:p>
            <a:pPr marL="342900" indent="-342900">
              <a:buAutoNum type="arabicPeriod"/>
            </a:pPr>
            <a:endParaRPr lang="es-CO" sz="1400" dirty="0">
              <a:solidFill>
                <a:schemeClr val="accent1">
                  <a:lumMod val="60000"/>
                  <a:lumOff val="40000"/>
                </a:schemeClr>
              </a:solidFill>
            </a:endParaRPr>
          </a:p>
          <a:p>
            <a:pPr marL="342900" indent="-342900">
              <a:buAutoNum type="arabicPeriod"/>
            </a:pPr>
            <a:endParaRPr lang="es-CO" sz="1400" dirty="0">
              <a:solidFill>
                <a:schemeClr val="accent1">
                  <a:lumMod val="60000"/>
                  <a:lumOff val="40000"/>
                </a:schemeClr>
              </a:solidFill>
            </a:endParaRPr>
          </a:p>
          <a:p>
            <a:pPr marL="342900" indent="-342900">
              <a:buAutoNum type="arabicPeriod"/>
            </a:pPr>
            <a:endParaRPr lang="es-CO" sz="1400" dirty="0">
              <a:solidFill>
                <a:schemeClr val="accent1">
                  <a:lumMod val="60000"/>
                  <a:lumOff val="40000"/>
                </a:schemeClr>
              </a:solidFill>
            </a:endParaRPr>
          </a:p>
        </p:txBody>
      </p:sp>
    </p:spTree>
    <p:extLst>
      <p:ext uri="{BB962C8B-B14F-4D97-AF65-F5344CB8AC3E}">
        <p14:creationId xmlns:p14="http://schemas.microsoft.com/office/powerpoint/2010/main" val="13893113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7" y="0"/>
            <a:ext cx="12192897" cy="7157567"/>
          </a:xfrm>
        </p:spPr>
      </p:pic>
      <p:sp>
        <p:nvSpPr>
          <p:cNvPr id="3" name="CuadroTexto 2">
            <a:extLst>
              <a:ext uri="{FF2B5EF4-FFF2-40B4-BE49-F238E27FC236}">
                <a16:creationId xmlns:a16="http://schemas.microsoft.com/office/drawing/2014/main" id="{3A235767-10FB-9E49-9015-554681EED138}"/>
              </a:ext>
            </a:extLst>
          </p:cNvPr>
          <p:cNvSpPr txBox="1"/>
          <p:nvPr/>
        </p:nvSpPr>
        <p:spPr>
          <a:xfrm>
            <a:off x="383373" y="1930401"/>
            <a:ext cx="10634133" cy="1569660"/>
          </a:xfrm>
          <a:prstGeom prst="rect">
            <a:avLst/>
          </a:prstGeom>
          <a:noFill/>
        </p:spPr>
        <p:txBody>
          <a:bodyPr wrap="square" rtlCol="0">
            <a:spAutoFit/>
          </a:bodyPr>
          <a:lstStyle/>
          <a:p>
            <a:pPr algn="ctr"/>
            <a:r>
              <a:rPr lang="es-CO" sz="4000">
                <a:solidFill>
                  <a:schemeClr val="accent1">
                    <a:lumMod val="60000"/>
                    <a:lumOff val="40000"/>
                  </a:schemeClr>
                </a:solidFill>
              </a:rPr>
              <a:t>GRACIAS.</a:t>
            </a:r>
            <a:endParaRPr lang="es-CO" sz="4000" dirty="0">
              <a:solidFill>
                <a:schemeClr val="accent1">
                  <a:lumMod val="60000"/>
                  <a:lumOff val="40000"/>
                </a:schemeClr>
              </a:solidFill>
            </a:endParaRPr>
          </a:p>
          <a:p>
            <a:pPr marL="342900" indent="-342900">
              <a:buAutoNum type="arabicPeriod"/>
            </a:pPr>
            <a:endParaRPr lang="es-CO" sz="1400" dirty="0">
              <a:solidFill>
                <a:schemeClr val="accent1">
                  <a:lumMod val="60000"/>
                  <a:lumOff val="40000"/>
                </a:schemeClr>
              </a:solidFill>
            </a:endParaRPr>
          </a:p>
          <a:p>
            <a:pPr marL="342900" indent="-342900">
              <a:buAutoNum type="arabicPeriod"/>
            </a:pPr>
            <a:endParaRPr lang="es-CO" sz="1400" dirty="0">
              <a:solidFill>
                <a:schemeClr val="accent1">
                  <a:lumMod val="60000"/>
                  <a:lumOff val="40000"/>
                </a:schemeClr>
              </a:solidFill>
            </a:endParaRPr>
          </a:p>
          <a:p>
            <a:pPr marL="342900" indent="-342900">
              <a:buAutoNum type="arabicPeriod"/>
            </a:pPr>
            <a:endParaRPr lang="es-CO" sz="1400" dirty="0">
              <a:solidFill>
                <a:schemeClr val="accent1">
                  <a:lumMod val="60000"/>
                  <a:lumOff val="40000"/>
                </a:schemeClr>
              </a:solidFill>
            </a:endParaRPr>
          </a:p>
          <a:p>
            <a:pPr marL="342900" indent="-342900">
              <a:buAutoNum type="arabicPeriod"/>
            </a:pPr>
            <a:endParaRPr lang="es-CO" sz="1400" dirty="0">
              <a:solidFill>
                <a:schemeClr val="accent1">
                  <a:lumMod val="60000"/>
                  <a:lumOff val="40000"/>
                </a:schemeClr>
              </a:solidFill>
            </a:endParaRPr>
          </a:p>
        </p:txBody>
      </p:sp>
    </p:spTree>
    <p:extLst>
      <p:ext uri="{BB962C8B-B14F-4D97-AF65-F5344CB8AC3E}">
        <p14:creationId xmlns:p14="http://schemas.microsoft.com/office/powerpoint/2010/main" val="2932892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7" y="0"/>
            <a:ext cx="12192897" cy="6864056"/>
          </a:xfrm>
        </p:spPr>
      </p:pic>
      <p:sp>
        <p:nvSpPr>
          <p:cNvPr id="5" name="CuadroTexto 4"/>
          <p:cNvSpPr txBox="1"/>
          <p:nvPr/>
        </p:nvSpPr>
        <p:spPr>
          <a:xfrm>
            <a:off x="1978072" y="2761663"/>
            <a:ext cx="8003568" cy="769441"/>
          </a:xfrm>
          <a:prstGeom prst="rect">
            <a:avLst/>
          </a:prstGeom>
          <a:noFill/>
        </p:spPr>
        <p:txBody>
          <a:bodyPr wrap="square" rtlCol="0">
            <a:spAutoFit/>
          </a:bodyPr>
          <a:lstStyle/>
          <a:p>
            <a:r>
              <a:rPr lang="es-MX" sz="4400" b="1" dirty="0">
                <a:solidFill>
                  <a:srgbClr val="002060"/>
                </a:solidFill>
                <a:latin typeface="Arial" panose="020B0604020202020204" pitchFamily="34" charset="0"/>
                <a:cs typeface="Arial" panose="020B0604020202020204" pitchFamily="34" charset="0"/>
              </a:rPr>
              <a:t>MARCO JURÍDICO GENERAL </a:t>
            </a:r>
            <a:endParaRPr lang="en-US" sz="4400" b="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83281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4661" y="-6056"/>
            <a:ext cx="12192897" cy="6864056"/>
          </a:xfrm>
        </p:spPr>
      </p:pic>
      <p:sp>
        <p:nvSpPr>
          <p:cNvPr id="2" name="Rectángulo redondeado 1"/>
          <p:cNvSpPr/>
          <p:nvPr/>
        </p:nvSpPr>
        <p:spPr>
          <a:xfrm>
            <a:off x="2144110" y="1902373"/>
            <a:ext cx="7767145" cy="693682"/>
          </a:xfrm>
          <a:prstGeom prst="roundRect">
            <a:avLst/>
          </a:prstGeom>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b="1" dirty="0">
              <a:solidFill>
                <a:srgbClr val="002060"/>
              </a:solidFill>
              <a:latin typeface="Arial" panose="020B0604020202020204" pitchFamily="34" charset="0"/>
              <a:cs typeface="Arial" panose="020B0604020202020204" pitchFamily="34" charset="0"/>
            </a:endParaRPr>
          </a:p>
          <a:p>
            <a:pPr algn="ctr"/>
            <a:r>
              <a:rPr lang="es-MX" sz="3200" b="1" dirty="0">
                <a:solidFill>
                  <a:schemeClr val="bg1"/>
                </a:solidFill>
                <a:latin typeface="Arial" panose="020B0604020202020204" pitchFamily="34" charset="0"/>
                <a:cs typeface="Arial" panose="020B0604020202020204" pitchFamily="34" charset="0"/>
              </a:rPr>
              <a:t>MARCO JURÍDICO GENERAL </a:t>
            </a:r>
            <a:endParaRPr lang="en-US" sz="3200" b="1" dirty="0">
              <a:solidFill>
                <a:schemeClr val="bg1"/>
              </a:solidFill>
              <a:latin typeface="Arial" panose="020B0604020202020204" pitchFamily="34" charset="0"/>
              <a:cs typeface="Arial" panose="020B0604020202020204" pitchFamily="34" charset="0"/>
            </a:endParaRPr>
          </a:p>
          <a:p>
            <a:pPr algn="ctr"/>
            <a:endParaRPr lang="en-US" dirty="0"/>
          </a:p>
        </p:txBody>
      </p:sp>
      <p:sp>
        <p:nvSpPr>
          <p:cNvPr id="3" name="Rectángulo redondeado 2"/>
          <p:cNvSpPr/>
          <p:nvPr/>
        </p:nvSpPr>
        <p:spPr>
          <a:xfrm>
            <a:off x="390608" y="3304727"/>
            <a:ext cx="2575035" cy="1960954"/>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b="1" dirty="0">
              <a:solidFill>
                <a:srgbClr val="002060"/>
              </a:solidFill>
              <a:latin typeface="Arial" panose="020B0604020202020204" pitchFamily="34" charset="0"/>
              <a:cs typeface="Arial" panose="020B0604020202020204" pitchFamily="34" charset="0"/>
            </a:endParaRPr>
          </a:p>
          <a:p>
            <a:pPr algn="ctr"/>
            <a:r>
              <a:rPr lang="es-MX" b="1" dirty="0">
                <a:solidFill>
                  <a:srgbClr val="002060"/>
                </a:solidFill>
                <a:latin typeface="Arial" panose="020B0604020202020204" pitchFamily="34" charset="0"/>
                <a:cs typeface="Arial" panose="020B0604020202020204" pitchFamily="34" charset="0"/>
              </a:rPr>
              <a:t>Naturaleza de las tarifas que se pagan como contraprestación </a:t>
            </a:r>
            <a:endParaRPr lang="en-US" b="1" dirty="0">
              <a:solidFill>
                <a:srgbClr val="002060"/>
              </a:solidFill>
              <a:latin typeface="Arial" panose="020B0604020202020204" pitchFamily="34" charset="0"/>
              <a:cs typeface="Arial" panose="020B0604020202020204" pitchFamily="34" charset="0"/>
            </a:endParaRPr>
          </a:p>
          <a:p>
            <a:pPr algn="ctr"/>
            <a:endParaRPr lang="en-US" dirty="0"/>
          </a:p>
        </p:txBody>
      </p:sp>
      <p:sp>
        <p:nvSpPr>
          <p:cNvPr id="7" name="Rectángulo redondeado 6"/>
          <p:cNvSpPr/>
          <p:nvPr/>
        </p:nvSpPr>
        <p:spPr>
          <a:xfrm>
            <a:off x="3392222" y="3304728"/>
            <a:ext cx="2630206" cy="1960955"/>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b="1" dirty="0">
              <a:solidFill>
                <a:srgbClr val="002060"/>
              </a:solidFill>
              <a:latin typeface="Arial" panose="020B0604020202020204" pitchFamily="34" charset="0"/>
              <a:cs typeface="Arial" panose="020B0604020202020204" pitchFamily="34" charset="0"/>
            </a:endParaRPr>
          </a:p>
          <a:p>
            <a:pPr algn="ctr"/>
            <a:r>
              <a:rPr lang="es-MX" sz="1400" b="1" dirty="0">
                <a:solidFill>
                  <a:srgbClr val="002060"/>
                </a:solidFill>
                <a:latin typeface="Arial" panose="020B0604020202020204" pitchFamily="34" charset="0"/>
                <a:cs typeface="Arial" panose="020B0604020202020204" pitchFamily="34" charset="0"/>
              </a:rPr>
              <a:t>Origen legal de las funciones que pueden desarrollar las cámaras de comercio. Sentencia c-909 de 2007 </a:t>
            </a:r>
            <a:endParaRPr lang="en-US" sz="1400" b="1" dirty="0">
              <a:solidFill>
                <a:srgbClr val="002060"/>
              </a:solidFill>
              <a:latin typeface="Arial" panose="020B0604020202020204" pitchFamily="34" charset="0"/>
              <a:cs typeface="Arial" panose="020B0604020202020204" pitchFamily="34" charset="0"/>
            </a:endParaRPr>
          </a:p>
          <a:p>
            <a:pPr algn="ctr"/>
            <a:endParaRPr lang="en-US" dirty="0"/>
          </a:p>
        </p:txBody>
      </p:sp>
      <p:sp>
        <p:nvSpPr>
          <p:cNvPr id="8" name="Rectángulo redondeado 7"/>
          <p:cNvSpPr/>
          <p:nvPr/>
        </p:nvSpPr>
        <p:spPr>
          <a:xfrm>
            <a:off x="6408691" y="3304727"/>
            <a:ext cx="2548744" cy="1960955"/>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b="1" dirty="0">
              <a:solidFill>
                <a:srgbClr val="002060"/>
              </a:solidFill>
              <a:latin typeface="Arial" panose="020B0604020202020204" pitchFamily="34" charset="0"/>
              <a:cs typeface="Arial" panose="020B0604020202020204" pitchFamily="34" charset="0"/>
            </a:endParaRPr>
          </a:p>
          <a:p>
            <a:pPr algn="ctr"/>
            <a:r>
              <a:rPr lang="es-MX" sz="1400" b="1" dirty="0">
                <a:solidFill>
                  <a:srgbClr val="002060"/>
                </a:solidFill>
                <a:latin typeface="Arial" panose="020B0604020202020204" pitchFamily="34" charset="0"/>
                <a:cs typeface="Arial" panose="020B0604020202020204" pitchFamily="34" charset="0"/>
              </a:rPr>
              <a:t>Alcances de la descentralización por colaboración.</a:t>
            </a:r>
          </a:p>
          <a:p>
            <a:pPr algn="ctr"/>
            <a:r>
              <a:rPr lang="es-MX" sz="1400" b="1" dirty="0">
                <a:solidFill>
                  <a:srgbClr val="002060"/>
                </a:solidFill>
                <a:latin typeface="Arial" panose="020B0604020202020204" pitchFamily="34" charset="0"/>
                <a:cs typeface="Arial" panose="020B0604020202020204" pitchFamily="34" charset="0"/>
              </a:rPr>
              <a:t>Sentencia C-166 DE 1995</a:t>
            </a:r>
            <a:endParaRPr lang="en-US" sz="1400" b="1" dirty="0">
              <a:solidFill>
                <a:srgbClr val="002060"/>
              </a:solidFill>
              <a:latin typeface="Arial" panose="020B0604020202020204" pitchFamily="34" charset="0"/>
              <a:cs typeface="Arial" panose="020B0604020202020204" pitchFamily="34" charset="0"/>
            </a:endParaRPr>
          </a:p>
          <a:p>
            <a:pPr algn="ctr"/>
            <a:endParaRPr lang="en-US" dirty="0"/>
          </a:p>
        </p:txBody>
      </p:sp>
      <p:sp>
        <p:nvSpPr>
          <p:cNvPr id="9" name="Rectángulo redondeado 8"/>
          <p:cNvSpPr/>
          <p:nvPr/>
        </p:nvSpPr>
        <p:spPr>
          <a:xfrm>
            <a:off x="9343698" y="3304727"/>
            <a:ext cx="2467281" cy="1960956"/>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b="1" dirty="0">
              <a:solidFill>
                <a:srgbClr val="002060"/>
              </a:solidFill>
              <a:latin typeface="Arial" panose="020B0604020202020204" pitchFamily="34" charset="0"/>
              <a:cs typeface="Arial" panose="020B0604020202020204" pitchFamily="34" charset="0"/>
            </a:endParaRPr>
          </a:p>
          <a:p>
            <a:pPr algn="ctr"/>
            <a:r>
              <a:rPr lang="es-MX" sz="1600" b="1" dirty="0">
                <a:solidFill>
                  <a:srgbClr val="002060"/>
                </a:solidFill>
                <a:latin typeface="Arial" panose="020B0604020202020204" pitchFamily="34" charset="0"/>
                <a:cs typeface="Arial" panose="020B0604020202020204" pitchFamily="34" charset="0"/>
              </a:rPr>
              <a:t>Las cámaras de comercio no son asociaciones o corporaciones ordinarias regidas por el código civil.</a:t>
            </a:r>
          </a:p>
          <a:p>
            <a:pPr algn="ctr"/>
            <a:r>
              <a:rPr lang="es-MX" sz="1600" b="1" dirty="0">
                <a:solidFill>
                  <a:srgbClr val="002060"/>
                </a:solidFill>
                <a:latin typeface="Arial" panose="020B0604020202020204" pitchFamily="34" charset="0"/>
                <a:cs typeface="Arial" panose="020B0604020202020204" pitchFamily="34" charset="0"/>
              </a:rPr>
              <a:t>Sentencia C-395 DE 1996</a:t>
            </a:r>
            <a:endParaRPr lang="en-US" sz="1600" b="1" dirty="0">
              <a:solidFill>
                <a:srgbClr val="002060"/>
              </a:solidFill>
              <a:latin typeface="Arial" panose="020B0604020202020204" pitchFamily="34" charset="0"/>
              <a:cs typeface="Arial" panose="020B0604020202020204" pitchFamily="34" charset="0"/>
            </a:endParaRPr>
          </a:p>
          <a:p>
            <a:pPr algn="ctr"/>
            <a:endParaRPr lang="en-US" dirty="0"/>
          </a:p>
        </p:txBody>
      </p:sp>
    </p:spTree>
    <p:extLst>
      <p:ext uri="{BB962C8B-B14F-4D97-AF65-F5344CB8AC3E}">
        <p14:creationId xmlns:p14="http://schemas.microsoft.com/office/powerpoint/2010/main" val="188468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4661" y="-6056"/>
            <a:ext cx="12192897" cy="6864056"/>
          </a:xfrm>
        </p:spPr>
      </p:pic>
      <p:sp>
        <p:nvSpPr>
          <p:cNvPr id="2" name="Rectángulo redondeado 1"/>
          <p:cNvSpPr/>
          <p:nvPr/>
        </p:nvSpPr>
        <p:spPr>
          <a:xfrm>
            <a:off x="2144110" y="1902373"/>
            <a:ext cx="7767145" cy="693682"/>
          </a:xfrm>
          <a:prstGeom prst="roundRect">
            <a:avLst/>
          </a:prstGeom>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b="1" dirty="0">
              <a:solidFill>
                <a:srgbClr val="002060"/>
              </a:solidFill>
              <a:latin typeface="Arial" panose="020B0604020202020204" pitchFamily="34" charset="0"/>
              <a:cs typeface="Arial" panose="020B0604020202020204" pitchFamily="34" charset="0"/>
            </a:endParaRPr>
          </a:p>
          <a:p>
            <a:pPr algn="ctr"/>
            <a:r>
              <a:rPr lang="es-MX" sz="3200" b="1" dirty="0">
                <a:solidFill>
                  <a:schemeClr val="bg1"/>
                </a:solidFill>
                <a:latin typeface="Arial" panose="020B0604020202020204" pitchFamily="34" charset="0"/>
                <a:cs typeface="Arial" panose="020B0604020202020204" pitchFamily="34" charset="0"/>
              </a:rPr>
              <a:t>MARCO JURÍDICO GENERAL </a:t>
            </a:r>
            <a:endParaRPr lang="en-US" sz="3200" b="1" dirty="0">
              <a:solidFill>
                <a:schemeClr val="bg1"/>
              </a:solidFill>
              <a:latin typeface="Arial" panose="020B0604020202020204" pitchFamily="34" charset="0"/>
              <a:cs typeface="Arial" panose="020B0604020202020204" pitchFamily="34" charset="0"/>
            </a:endParaRPr>
          </a:p>
          <a:p>
            <a:pPr algn="ctr"/>
            <a:endParaRPr lang="en-US" dirty="0"/>
          </a:p>
        </p:txBody>
      </p:sp>
      <p:sp>
        <p:nvSpPr>
          <p:cNvPr id="3" name="Rectángulo redondeado 2"/>
          <p:cNvSpPr/>
          <p:nvPr/>
        </p:nvSpPr>
        <p:spPr>
          <a:xfrm>
            <a:off x="390608" y="3304727"/>
            <a:ext cx="2575035" cy="1960954"/>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b="1" dirty="0">
                <a:solidFill>
                  <a:schemeClr val="accent5">
                    <a:lumMod val="50000"/>
                  </a:schemeClr>
                </a:solidFill>
                <a:latin typeface="Arial" panose="020B0604020202020204" pitchFamily="34" charset="0"/>
                <a:cs typeface="Arial" panose="020B0604020202020204" pitchFamily="34" charset="0"/>
              </a:rPr>
              <a:t>Ejercicio de funciones</a:t>
            </a:r>
          </a:p>
          <a:p>
            <a:pPr algn="ctr"/>
            <a:r>
              <a:rPr lang="es-MX" sz="1400" b="1" dirty="0">
                <a:solidFill>
                  <a:schemeClr val="accent5">
                    <a:lumMod val="50000"/>
                  </a:schemeClr>
                </a:solidFill>
                <a:latin typeface="Arial" panose="020B0604020202020204" pitchFamily="34" charset="0"/>
                <a:cs typeface="Arial" panose="020B0604020202020204" pitchFamily="34" charset="0"/>
              </a:rPr>
              <a:t>administrativas por particulares.</a:t>
            </a:r>
          </a:p>
          <a:p>
            <a:pPr algn="ctr"/>
            <a:r>
              <a:rPr lang="es-MX" sz="1400" b="1" dirty="0">
                <a:solidFill>
                  <a:schemeClr val="accent5">
                    <a:lumMod val="50000"/>
                  </a:schemeClr>
                </a:solidFill>
                <a:latin typeface="Arial" panose="020B0604020202020204" pitchFamily="34" charset="0"/>
                <a:cs typeface="Arial" panose="020B0604020202020204" pitchFamily="34" charset="0"/>
              </a:rPr>
              <a:t>Sentencia C-866 de 1999</a:t>
            </a:r>
            <a:endParaRPr lang="en-US" sz="1400" dirty="0">
              <a:solidFill>
                <a:schemeClr val="accent5">
                  <a:lumMod val="50000"/>
                </a:schemeClr>
              </a:solidFill>
            </a:endParaRPr>
          </a:p>
        </p:txBody>
      </p:sp>
      <p:sp>
        <p:nvSpPr>
          <p:cNvPr id="7" name="Rectángulo redondeado 6"/>
          <p:cNvSpPr/>
          <p:nvPr/>
        </p:nvSpPr>
        <p:spPr>
          <a:xfrm>
            <a:off x="3392222" y="3304728"/>
            <a:ext cx="2630206" cy="1960955"/>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b="1" dirty="0">
                <a:solidFill>
                  <a:srgbClr val="002060"/>
                </a:solidFill>
                <a:latin typeface="Arial" panose="020B0604020202020204" pitchFamily="34" charset="0"/>
                <a:cs typeface="Arial" panose="020B0604020202020204" pitchFamily="34" charset="0"/>
              </a:rPr>
              <a:t>Restricciones a los empleados</a:t>
            </a:r>
          </a:p>
          <a:p>
            <a:pPr algn="ctr"/>
            <a:r>
              <a:rPr lang="es-MX" sz="1400" b="1" dirty="0">
                <a:solidFill>
                  <a:srgbClr val="002060"/>
                </a:solidFill>
                <a:latin typeface="Arial" panose="020B0604020202020204" pitchFamily="34" charset="0"/>
                <a:cs typeface="Arial" panose="020B0604020202020204" pitchFamily="34" charset="0"/>
              </a:rPr>
              <a:t>de las Cámaras de Comercio.</a:t>
            </a:r>
          </a:p>
          <a:p>
            <a:pPr algn="ctr"/>
            <a:r>
              <a:rPr lang="es-MX" sz="1400" b="1" dirty="0">
                <a:solidFill>
                  <a:srgbClr val="002060"/>
                </a:solidFill>
                <a:latin typeface="Arial" panose="020B0604020202020204" pitchFamily="34" charset="0"/>
                <a:cs typeface="Arial" panose="020B0604020202020204" pitchFamily="34" charset="0"/>
              </a:rPr>
              <a:t>Sentencia S-1142 de 2000</a:t>
            </a:r>
            <a:endParaRPr lang="en-US" dirty="0"/>
          </a:p>
        </p:txBody>
      </p:sp>
      <p:sp>
        <p:nvSpPr>
          <p:cNvPr id="8" name="Rectángulo redondeado 7"/>
          <p:cNvSpPr/>
          <p:nvPr/>
        </p:nvSpPr>
        <p:spPr>
          <a:xfrm>
            <a:off x="6408691" y="3304727"/>
            <a:ext cx="2548744" cy="1960955"/>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b="1" dirty="0">
                <a:solidFill>
                  <a:srgbClr val="002060"/>
                </a:solidFill>
                <a:latin typeface="Arial" panose="020B0604020202020204" pitchFamily="34" charset="0"/>
                <a:cs typeface="Arial" panose="020B0604020202020204" pitchFamily="34" charset="0"/>
              </a:rPr>
              <a:t>Carácter reservado: no</a:t>
            </a:r>
          </a:p>
          <a:p>
            <a:pPr algn="ctr"/>
            <a:r>
              <a:rPr lang="es-MX" sz="1400" b="1" dirty="0">
                <a:solidFill>
                  <a:srgbClr val="002060"/>
                </a:solidFill>
                <a:latin typeface="Arial" panose="020B0604020202020204" pitchFamily="34" charset="0"/>
                <a:cs typeface="Arial" panose="020B0604020202020204" pitchFamily="34" charset="0"/>
              </a:rPr>
              <a:t>todos los documentos de las</a:t>
            </a:r>
          </a:p>
          <a:p>
            <a:pPr algn="ctr"/>
            <a:r>
              <a:rPr lang="es-MX" sz="1400" b="1" dirty="0">
                <a:solidFill>
                  <a:srgbClr val="002060"/>
                </a:solidFill>
                <a:latin typeface="Arial" panose="020B0604020202020204" pitchFamily="34" charset="0"/>
                <a:cs typeface="Arial" panose="020B0604020202020204" pitchFamily="34" charset="0"/>
              </a:rPr>
              <a:t>Cámaras de Comercio son</a:t>
            </a:r>
          </a:p>
          <a:p>
            <a:pPr algn="ctr"/>
            <a:r>
              <a:rPr lang="es-MX" sz="1400" b="1" dirty="0">
                <a:solidFill>
                  <a:srgbClr val="002060"/>
                </a:solidFill>
                <a:latin typeface="Arial" panose="020B0604020202020204" pitchFamily="34" charset="0"/>
                <a:cs typeface="Arial" panose="020B0604020202020204" pitchFamily="34" charset="0"/>
              </a:rPr>
              <a:t>públicos. Sentencia T-690 de 2007</a:t>
            </a:r>
            <a:endParaRPr lang="en-US" dirty="0"/>
          </a:p>
        </p:txBody>
      </p:sp>
      <p:sp>
        <p:nvSpPr>
          <p:cNvPr id="9" name="Rectángulo redondeado 8"/>
          <p:cNvSpPr/>
          <p:nvPr/>
        </p:nvSpPr>
        <p:spPr>
          <a:xfrm>
            <a:off x="9343698" y="3304727"/>
            <a:ext cx="2467281" cy="1960956"/>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b="1" dirty="0">
                <a:solidFill>
                  <a:srgbClr val="002060"/>
                </a:solidFill>
                <a:latin typeface="Arial" panose="020B0604020202020204" pitchFamily="34" charset="0"/>
                <a:cs typeface="Arial" panose="020B0604020202020204" pitchFamily="34" charset="0"/>
              </a:rPr>
              <a:t>La acción de tutela contra las</a:t>
            </a:r>
          </a:p>
          <a:p>
            <a:pPr algn="ctr"/>
            <a:r>
              <a:rPr lang="es-MX" sz="1400" b="1" dirty="0">
                <a:solidFill>
                  <a:srgbClr val="002060"/>
                </a:solidFill>
                <a:latin typeface="Arial" panose="020B0604020202020204" pitchFamily="34" charset="0"/>
                <a:cs typeface="Arial" panose="020B0604020202020204" pitchFamily="34" charset="0"/>
              </a:rPr>
              <a:t>Cámaras de Comercio procede</a:t>
            </a:r>
          </a:p>
          <a:p>
            <a:pPr algn="ctr"/>
            <a:r>
              <a:rPr lang="es-MX" sz="1400" b="1" dirty="0">
                <a:solidFill>
                  <a:srgbClr val="002060"/>
                </a:solidFill>
                <a:latin typeface="Arial" panose="020B0604020202020204" pitchFamily="34" charset="0"/>
                <a:cs typeface="Arial" panose="020B0604020202020204" pitchFamily="34" charset="0"/>
              </a:rPr>
              <a:t>en calidad de particular y no</a:t>
            </a:r>
          </a:p>
          <a:p>
            <a:pPr algn="ctr"/>
            <a:r>
              <a:rPr lang="es-MX" sz="1400" b="1" dirty="0">
                <a:solidFill>
                  <a:srgbClr val="002060"/>
                </a:solidFill>
                <a:latin typeface="Arial" panose="020B0604020202020204" pitchFamily="34" charset="0"/>
                <a:cs typeface="Arial" panose="020B0604020202020204" pitchFamily="34" charset="0"/>
              </a:rPr>
              <a:t>como entidad pública. Sentencia</a:t>
            </a:r>
          </a:p>
          <a:p>
            <a:pPr algn="ctr"/>
            <a:r>
              <a:rPr lang="es-MX" sz="1400" b="1" dirty="0">
                <a:solidFill>
                  <a:srgbClr val="002060"/>
                </a:solidFill>
                <a:latin typeface="Arial" panose="020B0604020202020204" pitchFamily="34" charset="0"/>
                <a:cs typeface="Arial" panose="020B0604020202020204" pitchFamily="34" charset="0"/>
              </a:rPr>
              <a:t>T-171 de 2013</a:t>
            </a:r>
            <a:endParaRPr lang="en-US" sz="1600" dirty="0"/>
          </a:p>
        </p:txBody>
      </p:sp>
    </p:spTree>
    <p:extLst>
      <p:ext uri="{BB962C8B-B14F-4D97-AF65-F5344CB8AC3E}">
        <p14:creationId xmlns:p14="http://schemas.microsoft.com/office/powerpoint/2010/main" val="3776772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7" y="-6056"/>
            <a:ext cx="12192897" cy="6864056"/>
          </a:xfrm>
        </p:spPr>
      </p:pic>
      <p:sp>
        <p:nvSpPr>
          <p:cNvPr id="5" name="CuadroTexto 4"/>
          <p:cNvSpPr txBox="1"/>
          <p:nvPr/>
        </p:nvSpPr>
        <p:spPr>
          <a:xfrm>
            <a:off x="1513490" y="2173121"/>
            <a:ext cx="8857032" cy="1446550"/>
          </a:xfrm>
          <a:prstGeom prst="rect">
            <a:avLst/>
          </a:prstGeom>
          <a:noFill/>
        </p:spPr>
        <p:txBody>
          <a:bodyPr wrap="square" rtlCol="0">
            <a:spAutoFit/>
          </a:bodyPr>
          <a:lstStyle/>
          <a:p>
            <a:pPr algn="ctr"/>
            <a:r>
              <a:rPr lang="es-MX" sz="4400" b="1" dirty="0">
                <a:solidFill>
                  <a:srgbClr val="002060"/>
                </a:solidFill>
                <a:latin typeface="Arial" panose="020B0604020202020204" pitchFamily="34" charset="0"/>
                <a:cs typeface="Arial" panose="020B0604020202020204" pitchFamily="34" charset="0"/>
              </a:rPr>
              <a:t>NATURALEZA JURÍDICA DE LAS CÁMARAS DE COMERCIO</a:t>
            </a:r>
            <a:endParaRPr lang="en-US" sz="4400" b="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341833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7" y="-6056"/>
            <a:ext cx="12192897" cy="6864056"/>
          </a:xfrm>
        </p:spPr>
      </p:pic>
      <p:sp>
        <p:nvSpPr>
          <p:cNvPr id="2" name="Rectángulo redondeado 1"/>
          <p:cNvSpPr/>
          <p:nvPr/>
        </p:nvSpPr>
        <p:spPr>
          <a:xfrm>
            <a:off x="777766" y="2564924"/>
            <a:ext cx="2627586" cy="1734207"/>
          </a:xfrm>
          <a:prstGeom prst="roundRect">
            <a:avLst/>
          </a:prstGeom>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path path="circle">
              <a:fillToRect r="100000" b="100000"/>
            </a:path>
            <a:tileRect l="-100000" t="-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3200" b="1" dirty="0">
                <a:solidFill>
                  <a:schemeClr val="tx1"/>
                </a:solidFill>
              </a:rPr>
              <a:t>Articulo 78 del Código de Comercio</a:t>
            </a:r>
            <a:endParaRPr lang="en-US" sz="3200" b="1" dirty="0">
              <a:solidFill>
                <a:schemeClr val="tx1"/>
              </a:solidFill>
            </a:endParaRPr>
          </a:p>
        </p:txBody>
      </p:sp>
      <p:cxnSp>
        <p:nvCxnSpPr>
          <p:cNvPr id="6" name="Conector recto de flecha 5"/>
          <p:cNvCxnSpPr/>
          <p:nvPr/>
        </p:nvCxnSpPr>
        <p:spPr>
          <a:xfrm flipV="1">
            <a:off x="4077722" y="2004647"/>
            <a:ext cx="1158765" cy="560277"/>
          </a:xfrm>
          <a:prstGeom prst="straightConnector1">
            <a:avLst/>
          </a:prstGeom>
          <a:ln w="76200">
            <a:solidFill>
              <a:schemeClr val="accent1">
                <a:lumMod val="20000"/>
                <a:lumOff val="8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 name="Conector recto de flecha 7"/>
          <p:cNvCxnSpPr/>
          <p:nvPr/>
        </p:nvCxnSpPr>
        <p:spPr>
          <a:xfrm>
            <a:off x="4048526" y="4104278"/>
            <a:ext cx="1164605" cy="450605"/>
          </a:xfrm>
          <a:prstGeom prst="straightConnector1">
            <a:avLst/>
          </a:prstGeom>
          <a:ln w="76200">
            <a:solidFill>
              <a:schemeClr val="accent1">
                <a:lumMod val="20000"/>
                <a:lumOff val="8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Conector recto de flecha 9"/>
          <p:cNvCxnSpPr/>
          <p:nvPr/>
        </p:nvCxnSpPr>
        <p:spPr>
          <a:xfrm>
            <a:off x="4240924" y="3305904"/>
            <a:ext cx="1271752" cy="0"/>
          </a:xfrm>
          <a:prstGeom prst="straightConnector1">
            <a:avLst/>
          </a:prstGeom>
          <a:ln w="76200">
            <a:solidFill>
              <a:schemeClr val="accent1">
                <a:lumMod val="20000"/>
                <a:lumOff val="8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1" name="CuadroTexto 10"/>
          <p:cNvSpPr txBox="1"/>
          <p:nvPr/>
        </p:nvSpPr>
        <p:spPr>
          <a:xfrm>
            <a:off x="5397062" y="752981"/>
            <a:ext cx="6171639" cy="1200329"/>
          </a:xfrm>
          <a:prstGeom prst="rect">
            <a:avLst/>
          </a:prstGeom>
          <a:noFill/>
        </p:spPr>
        <p:txBody>
          <a:bodyPr wrap="square" rtlCol="0">
            <a:spAutoFit/>
          </a:bodyPr>
          <a:lstStyle/>
          <a:p>
            <a:endParaRPr lang="es-MX" dirty="0"/>
          </a:p>
          <a:p>
            <a:pPr marL="285750" indent="-285750">
              <a:buFont typeface="Wingdings" panose="05000000000000000000" pitchFamily="2" charset="2"/>
              <a:buChar char="ü"/>
            </a:pPr>
            <a:endParaRPr lang="es-MX" dirty="0"/>
          </a:p>
          <a:p>
            <a:r>
              <a:rPr lang="es-MX" dirty="0"/>
              <a:t>Las Cámaras de Comercio son instituciones de orden legal, con personería jurídica </a:t>
            </a:r>
            <a:endParaRPr lang="en-US" dirty="0"/>
          </a:p>
        </p:txBody>
      </p:sp>
      <p:sp>
        <p:nvSpPr>
          <p:cNvPr id="12" name="CuadroTexto 11"/>
          <p:cNvSpPr txBox="1"/>
          <p:nvPr/>
        </p:nvSpPr>
        <p:spPr>
          <a:xfrm>
            <a:off x="5875284" y="2458471"/>
            <a:ext cx="6171639" cy="1200329"/>
          </a:xfrm>
          <a:prstGeom prst="rect">
            <a:avLst/>
          </a:prstGeom>
          <a:noFill/>
        </p:spPr>
        <p:txBody>
          <a:bodyPr wrap="square" rtlCol="0">
            <a:spAutoFit/>
          </a:bodyPr>
          <a:lstStyle/>
          <a:p>
            <a:endParaRPr lang="es-MX" dirty="0"/>
          </a:p>
          <a:p>
            <a:pPr marL="285750" indent="-285750">
              <a:buFont typeface="Wingdings" panose="05000000000000000000" pitchFamily="2" charset="2"/>
              <a:buChar char="ü"/>
            </a:pPr>
            <a:endParaRPr lang="es-MX" dirty="0"/>
          </a:p>
          <a:p>
            <a:r>
              <a:rPr lang="es-MX" dirty="0"/>
              <a:t>Creadas por el Gobierno Nacional, de oficio o a petición de los comerciantes del territorio donde hayan de operar.</a:t>
            </a:r>
            <a:endParaRPr lang="en-US" dirty="0"/>
          </a:p>
        </p:txBody>
      </p:sp>
      <p:sp>
        <p:nvSpPr>
          <p:cNvPr id="13" name="CuadroTexto 12"/>
          <p:cNvSpPr txBox="1"/>
          <p:nvPr/>
        </p:nvSpPr>
        <p:spPr>
          <a:xfrm>
            <a:off x="5633545" y="4058071"/>
            <a:ext cx="6171639" cy="1200329"/>
          </a:xfrm>
          <a:prstGeom prst="rect">
            <a:avLst/>
          </a:prstGeom>
          <a:noFill/>
        </p:spPr>
        <p:txBody>
          <a:bodyPr wrap="square" rtlCol="0">
            <a:spAutoFit/>
          </a:bodyPr>
          <a:lstStyle/>
          <a:p>
            <a:endParaRPr lang="es-MX" dirty="0"/>
          </a:p>
          <a:p>
            <a:pPr marL="285750" indent="-285750">
              <a:buFont typeface="Wingdings" panose="05000000000000000000" pitchFamily="2" charset="2"/>
              <a:buChar char="ü"/>
            </a:pPr>
            <a:endParaRPr lang="es-MX" dirty="0"/>
          </a:p>
          <a:p>
            <a:r>
              <a:rPr lang="es-MX" dirty="0"/>
              <a:t>Dichas entidades, serán representadas por sus respectivos presidentes.  </a:t>
            </a:r>
            <a:endParaRPr lang="en-US" dirty="0"/>
          </a:p>
        </p:txBody>
      </p:sp>
    </p:spTree>
    <p:extLst>
      <p:ext uri="{BB962C8B-B14F-4D97-AF65-F5344CB8AC3E}">
        <p14:creationId xmlns:p14="http://schemas.microsoft.com/office/powerpoint/2010/main" val="3878572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7" y="0"/>
            <a:ext cx="12192897" cy="6864056"/>
          </a:xfrm>
        </p:spPr>
      </p:pic>
      <p:sp>
        <p:nvSpPr>
          <p:cNvPr id="5" name="CuadroTexto 4"/>
          <p:cNvSpPr txBox="1"/>
          <p:nvPr/>
        </p:nvSpPr>
        <p:spPr>
          <a:xfrm>
            <a:off x="2093767" y="978611"/>
            <a:ext cx="8003568" cy="523220"/>
          </a:xfrm>
          <a:prstGeom prst="rect">
            <a:avLst/>
          </a:prstGeom>
          <a:noFill/>
        </p:spPr>
        <p:txBody>
          <a:bodyPr wrap="square" rtlCol="0">
            <a:spAutoFit/>
          </a:bodyPr>
          <a:lstStyle/>
          <a:p>
            <a:pPr algn="ctr"/>
            <a:r>
              <a:rPr lang="es-MX" sz="2800" b="1" dirty="0">
                <a:solidFill>
                  <a:srgbClr val="002060"/>
                </a:solidFill>
                <a:latin typeface="Arial" panose="020B0604020202020204" pitchFamily="34" charset="0"/>
                <a:cs typeface="Arial" panose="020B0604020202020204" pitchFamily="34" charset="0"/>
              </a:rPr>
              <a:t>CARACTERÍSTICAS</a:t>
            </a:r>
            <a:endParaRPr lang="en-US" sz="2800" b="1" dirty="0">
              <a:solidFill>
                <a:srgbClr val="002060"/>
              </a:solidFill>
              <a:latin typeface="Arial" panose="020B0604020202020204" pitchFamily="34" charset="0"/>
              <a:cs typeface="Arial" panose="020B0604020202020204" pitchFamily="34" charset="0"/>
            </a:endParaRPr>
          </a:p>
        </p:txBody>
      </p:sp>
      <p:sp>
        <p:nvSpPr>
          <p:cNvPr id="2" name="Rectángulo redondeado 1"/>
          <p:cNvSpPr/>
          <p:nvPr/>
        </p:nvSpPr>
        <p:spPr>
          <a:xfrm>
            <a:off x="690636" y="2480442"/>
            <a:ext cx="2806262" cy="1292772"/>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Wingdings" panose="05000000000000000000" pitchFamily="2" charset="2"/>
              <a:buChar char="ü"/>
            </a:pPr>
            <a:r>
              <a:rPr lang="es-MX" dirty="0">
                <a:solidFill>
                  <a:schemeClr val="accent5">
                    <a:lumMod val="50000"/>
                  </a:schemeClr>
                </a:solidFill>
              </a:rPr>
              <a:t>Son entidades de carácter corporativo, gremial y privado.</a:t>
            </a:r>
            <a:endParaRPr lang="en-US" dirty="0">
              <a:solidFill>
                <a:schemeClr val="accent5">
                  <a:lumMod val="50000"/>
                </a:schemeClr>
              </a:solidFill>
            </a:endParaRPr>
          </a:p>
        </p:txBody>
      </p:sp>
      <p:sp>
        <p:nvSpPr>
          <p:cNvPr id="10" name="Rectángulo redondeado 9"/>
          <p:cNvSpPr/>
          <p:nvPr/>
        </p:nvSpPr>
        <p:spPr>
          <a:xfrm>
            <a:off x="4692420" y="2480442"/>
            <a:ext cx="2806262" cy="1292772"/>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Wingdings" panose="05000000000000000000" pitchFamily="2" charset="2"/>
              <a:buChar char="ü"/>
            </a:pPr>
            <a:r>
              <a:rPr lang="es-MX" dirty="0">
                <a:solidFill>
                  <a:schemeClr val="accent5">
                    <a:lumMod val="50000"/>
                  </a:schemeClr>
                </a:solidFill>
              </a:rPr>
              <a:t>Tienen una naturaleza y un régimen jurídico especial determinado por la ley. </a:t>
            </a:r>
            <a:endParaRPr lang="en-US" dirty="0">
              <a:solidFill>
                <a:schemeClr val="accent5">
                  <a:lumMod val="50000"/>
                </a:schemeClr>
              </a:solidFill>
            </a:endParaRPr>
          </a:p>
        </p:txBody>
      </p:sp>
      <p:sp>
        <p:nvSpPr>
          <p:cNvPr id="11" name="Rectángulo redondeado 10"/>
          <p:cNvSpPr/>
          <p:nvPr/>
        </p:nvSpPr>
        <p:spPr>
          <a:xfrm>
            <a:off x="8694204" y="2480442"/>
            <a:ext cx="2806262" cy="1292772"/>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Wingdings" panose="05000000000000000000" pitchFamily="2" charset="2"/>
              <a:buChar char="ü"/>
            </a:pPr>
            <a:r>
              <a:rPr lang="es-MX" dirty="0">
                <a:solidFill>
                  <a:schemeClr val="accent5">
                    <a:lumMod val="50000"/>
                  </a:schemeClr>
                </a:solidFill>
              </a:rPr>
              <a:t>No integran la Rama Ejecutiva del Poder Público.</a:t>
            </a:r>
            <a:endParaRPr lang="en-US" dirty="0">
              <a:solidFill>
                <a:schemeClr val="accent5">
                  <a:lumMod val="50000"/>
                </a:schemeClr>
              </a:solidFill>
            </a:endParaRPr>
          </a:p>
        </p:txBody>
      </p:sp>
      <p:sp>
        <p:nvSpPr>
          <p:cNvPr id="12" name="Rectángulo redondeado 11"/>
          <p:cNvSpPr/>
          <p:nvPr/>
        </p:nvSpPr>
        <p:spPr>
          <a:xfrm>
            <a:off x="2734898" y="4198445"/>
            <a:ext cx="2806262" cy="1292772"/>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Wingdings" panose="05000000000000000000" pitchFamily="2" charset="2"/>
              <a:buChar char="ü"/>
            </a:pPr>
            <a:r>
              <a:rPr lang="es-MX" dirty="0">
                <a:solidFill>
                  <a:schemeClr val="accent5">
                    <a:lumMod val="50000"/>
                  </a:schemeClr>
                </a:solidFill>
              </a:rPr>
              <a:t>No son entidades puramente privadas que los particulares puedan constituir libremente.</a:t>
            </a:r>
            <a:endParaRPr lang="en-US" dirty="0">
              <a:solidFill>
                <a:schemeClr val="accent5">
                  <a:lumMod val="50000"/>
                </a:schemeClr>
              </a:solidFill>
            </a:endParaRPr>
          </a:p>
        </p:txBody>
      </p:sp>
      <p:sp>
        <p:nvSpPr>
          <p:cNvPr id="13" name="Rectángulo redondeado 12"/>
          <p:cNvSpPr/>
          <p:nvPr/>
        </p:nvSpPr>
        <p:spPr>
          <a:xfrm>
            <a:off x="6739340" y="4198445"/>
            <a:ext cx="2806262" cy="1292772"/>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Wingdings" panose="05000000000000000000" pitchFamily="2" charset="2"/>
              <a:buChar char="ü"/>
            </a:pPr>
            <a:r>
              <a:rPr lang="es-MX" dirty="0">
                <a:solidFill>
                  <a:schemeClr val="accent5">
                    <a:lumMod val="50000"/>
                  </a:schemeClr>
                </a:solidFill>
              </a:rPr>
              <a:t>Ejercen funciones de descentralización por colaboración.</a:t>
            </a:r>
            <a:endParaRPr lang="en-US" dirty="0">
              <a:solidFill>
                <a:schemeClr val="accent5">
                  <a:lumMod val="50000"/>
                </a:schemeClr>
              </a:solidFill>
            </a:endParaRPr>
          </a:p>
        </p:txBody>
      </p:sp>
    </p:spTree>
    <p:extLst>
      <p:ext uri="{BB962C8B-B14F-4D97-AF65-F5344CB8AC3E}">
        <p14:creationId xmlns:p14="http://schemas.microsoft.com/office/powerpoint/2010/main" val="4262170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7" y="0"/>
            <a:ext cx="12192897" cy="6864056"/>
          </a:xfrm>
        </p:spPr>
      </p:pic>
      <p:sp>
        <p:nvSpPr>
          <p:cNvPr id="5" name="CuadroTexto 4"/>
          <p:cNvSpPr txBox="1"/>
          <p:nvPr/>
        </p:nvSpPr>
        <p:spPr>
          <a:xfrm>
            <a:off x="2629712" y="1006473"/>
            <a:ext cx="6882150" cy="523220"/>
          </a:xfrm>
          <a:prstGeom prst="rect">
            <a:avLst/>
          </a:prstGeom>
          <a:noFill/>
        </p:spPr>
        <p:txBody>
          <a:bodyPr wrap="square" rtlCol="0">
            <a:spAutoFit/>
          </a:bodyPr>
          <a:lstStyle/>
          <a:p>
            <a:pPr algn="ctr"/>
            <a:r>
              <a:rPr lang="es-MX" sz="2800" b="1" dirty="0">
                <a:solidFill>
                  <a:srgbClr val="002060"/>
                </a:solidFill>
                <a:latin typeface="Arial" panose="020B0604020202020204" pitchFamily="34" charset="0"/>
                <a:cs typeface="Arial" panose="020B0604020202020204" pitchFamily="34" charset="0"/>
              </a:rPr>
              <a:t>PRINCIPALES ASPECTOS </a:t>
            </a:r>
            <a:endParaRPr lang="en-US" sz="2800" b="1" dirty="0">
              <a:solidFill>
                <a:srgbClr val="002060"/>
              </a:solidFill>
              <a:latin typeface="Arial" panose="020B0604020202020204" pitchFamily="34" charset="0"/>
              <a:cs typeface="Arial" panose="020B0604020202020204" pitchFamily="34" charset="0"/>
            </a:endParaRPr>
          </a:p>
        </p:txBody>
      </p:sp>
      <p:sp>
        <p:nvSpPr>
          <p:cNvPr id="2" name="Rectángulo redondeado 1"/>
          <p:cNvSpPr/>
          <p:nvPr/>
        </p:nvSpPr>
        <p:spPr>
          <a:xfrm>
            <a:off x="496862" y="2280742"/>
            <a:ext cx="2792876" cy="2511971"/>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Wingdings" panose="05000000000000000000" pitchFamily="2" charset="2"/>
              <a:buChar char="ü"/>
            </a:pPr>
            <a:r>
              <a:rPr lang="es-MX" dirty="0">
                <a:solidFill>
                  <a:schemeClr val="tx1"/>
                </a:solidFill>
              </a:rPr>
              <a:t>Desde el punto de vista orgánico, son privadas y no tienen la calificación de entidades de Derecho Público. </a:t>
            </a:r>
            <a:endParaRPr lang="en-US" dirty="0">
              <a:solidFill>
                <a:schemeClr val="tx1"/>
              </a:solidFill>
            </a:endParaRPr>
          </a:p>
        </p:txBody>
      </p:sp>
      <p:sp>
        <p:nvSpPr>
          <p:cNvPr id="6" name="Rectángulo redondeado 5"/>
          <p:cNvSpPr/>
          <p:nvPr/>
        </p:nvSpPr>
        <p:spPr>
          <a:xfrm>
            <a:off x="4121381" y="1807775"/>
            <a:ext cx="4157065" cy="3457903"/>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Wingdings" panose="05000000000000000000" pitchFamily="2" charset="2"/>
              <a:buChar char="ü"/>
            </a:pPr>
            <a:r>
              <a:rPr lang="es-MX" dirty="0">
                <a:solidFill>
                  <a:schemeClr val="tx1"/>
                </a:solidFill>
              </a:rPr>
              <a:t>Debido a su autonomía y origen, son típicas entidades de derecho privado, por eso en principio y por regla general, sus actos, contratos y empleados se someten al Derecho Privado y solo les resulta aplicable el Derecho Público en los precisos casos en que la ley así lo determine. </a:t>
            </a:r>
            <a:endParaRPr lang="en-US" dirty="0">
              <a:solidFill>
                <a:schemeClr val="tx1"/>
              </a:solidFill>
            </a:endParaRPr>
          </a:p>
          <a:p>
            <a:pPr algn="ctr"/>
            <a:endParaRPr lang="en-US" dirty="0"/>
          </a:p>
        </p:txBody>
      </p:sp>
      <p:sp>
        <p:nvSpPr>
          <p:cNvPr id="7" name="Rectángulo redondeado 6"/>
          <p:cNvSpPr/>
          <p:nvPr/>
        </p:nvSpPr>
        <p:spPr>
          <a:xfrm>
            <a:off x="9110089" y="2280740"/>
            <a:ext cx="2792876" cy="2511971"/>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Wingdings" panose="05000000000000000000" pitchFamily="2" charset="2"/>
              <a:buChar char="ü"/>
            </a:pPr>
            <a:r>
              <a:rPr lang="es-MX" dirty="0">
                <a:solidFill>
                  <a:schemeClr val="tx1"/>
                </a:solidFill>
              </a:rPr>
              <a:t>La aplicación del Derecho Privado y el Derecho Público concurren, pues tienen como su actividad principal el ejercicio de la función registral y de certificación.</a:t>
            </a:r>
            <a:endParaRPr lang="en-US" dirty="0">
              <a:solidFill>
                <a:schemeClr val="tx1"/>
              </a:solidFill>
            </a:endParaRPr>
          </a:p>
        </p:txBody>
      </p:sp>
    </p:spTree>
    <p:extLst>
      <p:ext uri="{BB962C8B-B14F-4D97-AF65-F5344CB8AC3E}">
        <p14:creationId xmlns:p14="http://schemas.microsoft.com/office/powerpoint/2010/main" val="53170580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625</TotalTime>
  <Words>981</Words>
  <Application>Microsoft Macintosh PowerPoint</Application>
  <PresentationFormat>Panorámica</PresentationFormat>
  <Paragraphs>136</Paragraphs>
  <Slides>21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21</vt:i4>
      </vt:variant>
    </vt:vector>
  </HeadingPairs>
  <TitlesOfParts>
    <vt:vector size="27" baseType="lpstr">
      <vt:lpstr>Arial</vt:lpstr>
      <vt:lpstr>Black</vt:lpstr>
      <vt:lpstr>Calibri</vt:lpstr>
      <vt:lpstr>Calibri Light</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camara</dc:creator>
  <cp:lastModifiedBy>Microsoft Office User</cp:lastModifiedBy>
  <cp:revision>25</cp:revision>
  <dcterms:created xsi:type="dcterms:W3CDTF">2022-10-25T19:14:57Z</dcterms:created>
  <dcterms:modified xsi:type="dcterms:W3CDTF">2022-11-03T05:03:17Z</dcterms:modified>
</cp:coreProperties>
</file>