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3" r:id="rId7"/>
    <p:sldId id="265" r:id="rId8"/>
    <p:sldId id="264" r:id="rId9"/>
    <p:sldId id="268" r:id="rId10"/>
    <p:sldId id="267" r:id="rId11"/>
    <p:sldId id="270" r:id="rId12"/>
    <p:sldId id="271" r:id="rId13"/>
    <p:sldId id="273" r:id="rId14"/>
    <p:sldId id="277" r:id="rId15"/>
    <p:sldId id="278" r:id="rId16"/>
    <p:sldId id="279" r:id="rId17"/>
    <p:sldId id="280" r:id="rId18"/>
    <p:sldId id="281" r:id="rId19"/>
    <p:sldId id="282"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showGuides="1">
      <p:cViewPr varScale="1">
        <p:scale>
          <a:sx n="113" d="100"/>
          <a:sy n="113" d="100"/>
        </p:scale>
        <p:origin x="56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11/3/22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417293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11/3/22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03474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11/3/22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65749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11/3/22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94561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677F370B-08A7-4BD4-B033-E5E9D9FCC86C}" type="datetimeFigureOut">
              <a:rPr lang="en-US" smtClean="0"/>
              <a:t>11/3/22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61654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677F370B-08A7-4BD4-B033-E5E9D9FCC86C}" type="datetimeFigureOut">
              <a:rPr lang="en-US" smtClean="0"/>
              <a:t>11/3/22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309194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677F370B-08A7-4BD4-B033-E5E9D9FCC86C}" type="datetimeFigureOut">
              <a:rPr lang="en-US" smtClean="0"/>
              <a:t>11/3/22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67297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677F370B-08A7-4BD4-B033-E5E9D9FCC86C}" type="datetimeFigureOut">
              <a:rPr lang="en-US" smtClean="0"/>
              <a:t>11/3/22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90874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7F370B-08A7-4BD4-B033-E5E9D9FCC86C}" type="datetimeFigureOut">
              <a:rPr lang="en-US" smtClean="0"/>
              <a:t>11/3/22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76606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11/3/22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26169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11/3/22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54230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F370B-08A7-4BD4-B033-E5E9D9FCC86C}" type="datetimeFigureOut">
              <a:rPr lang="en-US" smtClean="0"/>
              <a:t>11/3/22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CC338-2A97-4579-B6C8-3135683A3DE9}" type="slidenum">
              <a:rPr lang="en-US" smtClean="0"/>
              <a:t>‹Nº›</a:t>
            </a:fld>
            <a:endParaRPr lang="en-US"/>
          </a:p>
        </p:txBody>
      </p:sp>
    </p:spTree>
    <p:extLst>
      <p:ext uri="{BB962C8B-B14F-4D97-AF65-F5344CB8AC3E}">
        <p14:creationId xmlns:p14="http://schemas.microsoft.com/office/powerpoint/2010/main" val="1565045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n-US"/>
          </a:p>
        </p:txBody>
      </p:sp>
      <p:sp>
        <p:nvSpPr>
          <p:cNvPr id="3" name="Subtítulo 2"/>
          <p:cNvSpPr>
            <a:spLocks noGrp="1"/>
          </p:cNvSpPr>
          <p:nvPr>
            <p:ph type="subTitle" idx="1"/>
          </p:nvPr>
        </p:nvSpPr>
        <p:spPr/>
        <p:txBody>
          <a:bodyPr/>
          <a:lstStyle/>
          <a:p>
            <a:endParaRPr lang="en-US"/>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83" y="82747"/>
            <a:ext cx="12198351" cy="6854432"/>
          </a:xfrm>
          <a:prstGeom prst="rect">
            <a:avLst/>
          </a:prstGeom>
        </p:spPr>
      </p:pic>
      <p:sp>
        <p:nvSpPr>
          <p:cNvPr id="5" name="CuadroTexto 4"/>
          <p:cNvSpPr txBox="1"/>
          <p:nvPr/>
        </p:nvSpPr>
        <p:spPr>
          <a:xfrm>
            <a:off x="5578867" y="2342508"/>
            <a:ext cx="6246688" cy="1754326"/>
          </a:xfrm>
          <a:prstGeom prst="rect">
            <a:avLst/>
          </a:prstGeom>
          <a:noFill/>
        </p:spPr>
        <p:txBody>
          <a:bodyPr wrap="square" rtlCol="0">
            <a:spAutoFit/>
          </a:bodyPr>
          <a:lstStyle/>
          <a:p>
            <a:r>
              <a:rPr lang="es-MX" sz="3600" dirty="0">
                <a:solidFill>
                  <a:schemeClr val="bg1"/>
                </a:solidFill>
                <a:latin typeface="Black" panose="02000803000000020003" pitchFamily="2" charset="0"/>
                <a:cs typeface="Arial" panose="020B0604020202020204" pitchFamily="34" charset="0"/>
              </a:rPr>
              <a:t>PRINCIPALES ASPECTOS DE LA CIRCULAR EXTERNA DE REGISTROS PUBLICOS </a:t>
            </a:r>
            <a:endParaRPr lang="en-US" sz="3600" dirty="0">
              <a:solidFill>
                <a:schemeClr val="bg1"/>
              </a:solidFill>
              <a:latin typeface="Black" panose="02000803000000020003" pitchFamily="2" charset="0"/>
              <a:cs typeface="Arial" panose="020B0604020202020204" pitchFamily="34" charset="0"/>
            </a:endParaRPr>
          </a:p>
        </p:txBody>
      </p:sp>
      <p:sp>
        <p:nvSpPr>
          <p:cNvPr id="6" name="CuadroTexto 5"/>
          <p:cNvSpPr txBox="1"/>
          <p:nvPr/>
        </p:nvSpPr>
        <p:spPr>
          <a:xfrm>
            <a:off x="5578867" y="4545173"/>
            <a:ext cx="5938462" cy="369870"/>
          </a:xfrm>
          <a:prstGeom prst="rect">
            <a:avLst/>
          </a:prstGeom>
          <a:noFill/>
        </p:spPr>
        <p:txBody>
          <a:bodyPr wrap="square" rtlCol="0">
            <a:spAutoFit/>
          </a:bodyPr>
          <a:lstStyle/>
          <a:p>
            <a:r>
              <a:rPr lang="es-MX" b="1" dirty="0">
                <a:solidFill>
                  <a:srgbClr val="002060"/>
                </a:solidFill>
                <a:latin typeface="Arial" panose="020B0604020202020204" pitchFamily="34" charset="0"/>
                <a:cs typeface="Arial" panose="020B0604020202020204" pitchFamily="34" charset="0"/>
              </a:rPr>
              <a:t>LAURY LISSETTE OÑATE MURGAS</a:t>
            </a:r>
            <a:endParaRPr lang="en-US"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42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5" name="CuadroTexto 4"/>
          <p:cNvSpPr txBox="1"/>
          <p:nvPr/>
        </p:nvSpPr>
        <p:spPr>
          <a:xfrm>
            <a:off x="2776857" y="1295134"/>
            <a:ext cx="8003568" cy="1384995"/>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Causales de abstención de registro en el control de legalidad en la inscripción de la constitución de las ESAL del sector común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1051034" y="3174123"/>
            <a:ext cx="2743200" cy="1807779"/>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ángulo 2"/>
          <p:cNvSpPr/>
          <p:nvPr/>
        </p:nvSpPr>
        <p:spPr>
          <a:xfrm>
            <a:off x="1145627" y="3608652"/>
            <a:ext cx="2554014" cy="1015663"/>
          </a:xfrm>
          <a:prstGeom prst="rect">
            <a:avLst/>
          </a:prstGeom>
        </p:spPr>
        <p:txBody>
          <a:bodyPr wrap="square">
            <a:spAutoFit/>
          </a:bodyPr>
          <a:lstStyle/>
          <a:p>
            <a:pPr algn="just"/>
            <a:r>
              <a:rPr lang="es-MX" sz="1200" dirty="0">
                <a:latin typeface="Arial" panose="020B0604020202020204" pitchFamily="34" charset="0"/>
                <a:cs typeface="Arial" panose="020B0604020202020204" pitchFamily="34" charset="0"/>
              </a:rPr>
              <a:t>Cuando en el formulario RUES y sus anexos no se diligencian los campos en su totalidad, salvo los casos en que no aplique específicamente alguno.</a:t>
            </a:r>
            <a:endParaRPr lang="en-US" sz="1200" dirty="0">
              <a:latin typeface="Arial" panose="020B0604020202020204" pitchFamily="34" charset="0"/>
              <a:cs typeface="Arial" panose="020B0604020202020204" pitchFamily="34" charset="0"/>
            </a:endParaRPr>
          </a:p>
        </p:txBody>
      </p:sp>
      <p:sp>
        <p:nvSpPr>
          <p:cNvPr id="6" name="Rectángulo redondeado 5"/>
          <p:cNvSpPr/>
          <p:nvPr/>
        </p:nvSpPr>
        <p:spPr>
          <a:xfrm>
            <a:off x="4398578" y="3174122"/>
            <a:ext cx="2743200" cy="1807779"/>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ángulo 7"/>
          <p:cNvSpPr/>
          <p:nvPr/>
        </p:nvSpPr>
        <p:spPr>
          <a:xfrm>
            <a:off x="4493171" y="3570179"/>
            <a:ext cx="2554014" cy="1015663"/>
          </a:xfrm>
          <a:prstGeom prst="rect">
            <a:avLst/>
          </a:prstGeom>
        </p:spPr>
        <p:txBody>
          <a:bodyPr wrap="square">
            <a:spAutoFit/>
          </a:bodyPr>
          <a:lstStyle/>
          <a:p>
            <a:pPr algn="just"/>
            <a:r>
              <a:rPr lang="es-MX" sz="1200" dirty="0">
                <a:latin typeface="Arial" panose="020B0604020202020204" pitchFamily="34" charset="0"/>
                <a:cs typeface="Arial" panose="020B0604020202020204" pitchFamily="34" charset="0"/>
              </a:rPr>
              <a:t>Cuando al hacer control de homonimia, se encuentre inscrita una entidad sin animo de lucro, incluyendo las del sector solidario, con el mismo nombre.</a:t>
            </a:r>
            <a:endParaRPr lang="en-US" sz="1200" dirty="0">
              <a:latin typeface="Arial" panose="020B0604020202020204" pitchFamily="34" charset="0"/>
              <a:cs typeface="Arial" panose="020B0604020202020204" pitchFamily="34" charset="0"/>
            </a:endParaRPr>
          </a:p>
        </p:txBody>
      </p:sp>
      <p:sp>
        <p:nvSpPr>
          <p:cNvPr id="9" name="Rectángulo redondeado 8"/>
          <p:cNvSpPr/>
          <p:nvPr/>
        </p:nvSpPr>
        <p:spPr>
          <a:xfrm>
            <a:off x="7740865" y="3173722"/>
            <a:ext cx="2743200" cy="1807779"/>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ángulo 9"/>
          <p:cNvSpPr/>
          <p:nvPr/>
        </p:nvSpPr>
        <p:spPr>
          <a:xfrm>
            <a:off x="7835458" y="3577351"/>
            <a:ext cx="2554014" cy="1015663"/>
          </a:xfrm>
          <a:prstGeom prst="rect">
            <a:avLst/>
          </a:prstGeom>
        </p:spPr>
        <p:txBody>
          <a:bodyPr wrap="square">
            <a:spAutoFit/>
          </a:bodyPr>
          <a:lstStyle/>
          <a:p>
            <a:pPr algn="just"/>
            <a:r>
              <a:rPr lang="es-MX" sz="1200" dirty="0">
                <a:latin typeface="Arial" panose="020B0604020202020204" pitchFamily="34" charset="0"/>
                <a:cs typeface="Arial" panose="020B0604020202020204" pitchFamily="34" charset="0"/>
              </a:rPr>
              <a:t>Cuando el revisor fiscal designado tenga sanciones de suspensión o cancelación de la inscripción o registro vigente para ejercer actividades propias de profesión. </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58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3" name="Hexágono 2"/>
          <p:cNvSpPr/>
          <p:nvPr/>
        </p:nvSpPr>
        <p:spPr>
          <a:xfrm>
            <a:off x="274248" y="2601138"/>
            <a:ext cx="2433594" cy="1555930"/>
          </a:xfrm>
          <a:prstGeom prst="hexagon">
            <a:avLst>
              <a:gd name="adj" fmla="val 66183"/>
              <a:gd name="vf" fmla="val 115470"/>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a:latin typeface="Arial" panose="020B0604020202020204" pitchFamily="34" charset="0"/>
                <a:cs typeface="Arial" panose="020B0604020202020204" pitchFamily="34" charset="0"/>
              </a:rPr>
              <a:t>Aspectos sobre los nombramientos que realizan las ESAL del sector común </a:t>
            </a:r>
            <a:endParaRPr lang="en-US" sz="1100" b="1" dirty="0">
              <a:latin typeface="Arial" panose="020B0604020202020204" pitchFamily="34" charset="0"/>
              <a:cs typeface="Arial" panose="020B0604020202020204" pitchFamily="34" charset="0"/>
            </a:endParaRPr>
          </a:p>
        </p:txBody>
      </p:sp>
      <p:cxnSp>
        <p:nvCxnSpPr>
          <p:cNvPr id="11" name="Conector recto 10"/>
          <p:cNvCxnSpPr/>
          <p:nvPr/>
        </p:nvCxnSpPr>
        <p:spPr>
          <a:xfrm>
            <a:off x="3090040" y="1601832"/>
            <a:ext cx="0" cy="2812513"/>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074271" y="1601832"/>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3074272" y="4414345"/>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CuadroTexto 23"/>
          <p:cNvSpPr txBox="1"/>
          <p:nvPr/>
        </p:nvSpPr>
        <p:spPr>
          <a:xfrm>
            <a:off x="3928013" y="1278666"/>
            <a:ext cx="5667934" cy="923330"/>
          </a:xfrm>
          <a:prstGeom prst="rect">
            <a:avLst/>
          </a:prstGeom>
          <a:noFill/>
        </p:spPr>
        <p:txBody>
          <a:bodyPr wrap="square" rtlCol="0">
            <a:spAutoFit/>
          </a:bodyPr>
          <a:lstStyle/>
          <a:p>
            <a:pPr algn="just"/>
            <a:r>
              <a:rPr lang="es-MX" dirty="0"/>
              <a:t>La inscripción de cuerpos colegiados y certificación atenderán las instrucciones señaladas para el Registro Mercantil en el numeral 1.3.4.</a:t>
            </a:r>
            <a:endParaRPr lang="en-US" dirty="0"/>
          </a:p>
        </p:txBody>
      </p:sp>
      <p:sp>
        <p:nvSpPr>
          <p:cNvPr id="27" name="CuadroTexto 26"/>
          <p:cNvSpPr txBox="1"/>
          <p:nvPr/>
        </p:nvSpPr>
        <p:spPr>
          <a:xfrm>
            <a:off x="4106690" y="3319622"/>
            <a:ext cx="5489256" cy="2031325"/>
          </a:xfrm>
          <a:prstGeom prst="rect">
            <a:avLst/>
          </a:prstGeom>
          <a:noFill/>
        </p:spPr>
        <p:txBody>
          <a:bodyPr wrap="square" rtlCol="0">
            <a:spAutoFit/>
          </a:bodyPr>
          <a:lstStyle/>
          <a:p>
            <a:pPr algn="just"/>
            <a:r>
              <a:rPr lang="es-MX" dirty="0"/>
              <a:t>Cuando se trate del nombramiento de revisores fiscales, las Cámaras de Comercio verificarán que no se encuentren sancionados por la DIAN o la Unidad Administrativa Especial de la Junta Central de Contadores, siguiendo las instrucciones señaladas para el efecto en el numeral 1.1.9.6. sobre el Registro Mercantil</a:t>
            </a:r>
            <a:endParaRPr lang="en-US" dirty="0"/>
          </a:p>
        </p:txBody>
      </p:sp>
    </p:spTree>
    <p:extLst>
      <p:ext uri="{BB962C8B-B14F-4D97-AF65-F5344CB8AC3E}">
        <p14:creationId xmlns:p14="http://schemas.microsoft.com/office/powerpoint/2010/main" val="3003039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5" name="CuadroTexto 4"/>
          <p:cNvSpPr txBox="1"/>
          <p:nvPr/>
        </p:nvSpPr>
        <p:spPr>
          <a:xfrm>
            <a:off x="799850" y="3036229"/>
            <a:ext cx="4749613" cy="954107"/>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Establecimientos de comercio</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7535692" y="2212828"/>
            <a:ext cx="3384332" cy="2600910"/>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a:latin typeface="Arial" panose="020B0604020202020204" pitchFamily="34" charset="0"/>
                <a:cs typeface="Arial" panose="020B0604020202020204" pitchFamily="34" charset="0"/>
              </a:rPr>
              <a:t>Las entidades sin animo de lucro del articulo 40 del Decreto 2150 de 1995, </a:t>
            </a:r>
            <a:r>
              <a:rPr lang="es-MX" sz="1200" b="1" dirty="0">
                <a:latin typeface="Arial" panose="020B0604020202020204" pitchFamily="34" charset="0"/>
                <a:cs typeface="Arial" panose="020B0604020202020204" pitchFamily="34" charset="0"/>
              </a:rPr>
              <a:t>podrán matricular establecimiento de comercio </a:t>
            </a:r>
            <a:r>
              <a:rPr lang="es-MX" sz="1200" dirty="0">
                <a:latin typeface="Arial" panose="020B0604020202020204" pitchFamily="34" charset="0"/>
                <a:cs typeface="Arial" panose="020B0604020202020204" pitchFamily="34" charset="0"/>
              </a:rPr>
              <a:t>bajo el cumplimiento de los requisitos legales, para lo cual deberán presentar el formulario RUES debidamente diligenciado por el Representante Legal y pagar el valor de la tarifa correspondiente. </a:t>
            </a:r>
            <a:r>
              <a:rPr lang="es-MX" sz="1200" b="1" dirty="0">
                <a:latin typeface="Arial" panose="020B0604020202020204" pitchFamily="34" charset="0"/>
                <a:cs typeface="Arial" panose="020B0604020202020204" pitchFamily="34" charset="0"/>
              </a:rPr>
              <a:t>No podrán matricular agencias y sucursales.</a:t>
            </a:r>
            <a:endParaRPr lang="en-US" sz="1200" b="1" dirty="0">
              <a:latin typeface="Arial" panose="020B0604020202020204" pitchFamily="34" charset="0"/>
              <a:cs typeface="Arial" panose="020B0604020202020204" pitchFamily="34" charset="0"/>
            </a:endParaRPr>
          </a:p>
          <a:p>
            <a:pPr algn="ctr"/>
            <a:endParaRPr lang="en-US" dirty="0"/>
          </a:p>
        </p:txBody>
      </p:sp>
      <p:cxnSp>
        <p:nvCxnSpPr>
          <p:cNvPr id="11" name="Conector recto de flecha 10"/>
          <p:cNvCxnSpPr/>
          <p:nvPr/>
        </p:nvCxnSpPr>
        <p:spPr>
          <a:xfrm flipV="1">
            <a:off x="6016720" y="3425972"/>
            <a:ext cx="930618" cy="19724"/>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08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230319" y="2577396"/>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REGISTRO DE VEEDURÍAS CIUDADANAS</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44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230319" y="2577396"/>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RECURSOS ADMINISTRATIVOS </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3842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3" name="Hexágono 2"/>
          <p:cNvSpPr/>
          <p:nvPr/>
        </p:nvSpPr>
        <p:spPr>
          <a:xfrm>
            <a:off x="274248" y="2601138"/>
            <a:ext cx="2433594" cy="1555930"/>
          </a:xfrm>
          <a:prstGeom prst="hexagon">
            <a:avLst>
              <a:gd name="adj" fmla="val 66183"/>
              <a:gd name="vf" fmla="val 115470"/>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latin typeface="Arial" panose="020B0604020202020204" pitchFamily="34" charset="0"/>
                <a:cs typeface="Arial" panose="020B0604020202020204" pitchFamily="34" charset="0"/>
              </a:rPr>
              <a:t>Recursos Administrativos </a:t>
            </a:r>
            <a:endParaRPr lang="en-US" sz="1050" b="1" dirty="0">
              <a:latin typeface="Arial" panose="020B0604020202020204" pitchFamily="34" charset="0"/>
              <a:cs typeface="Arial" panose="020B0604020202020204" pitchFamily="34" charset="0"/>
            </a:endParaRPr>
          </a:p>
        </p:txBody>
      </p:sp>
      <p:cxnSp>
        <p:nvCxnSpPr>
          <p:cNvPr id="11" name="Conector recto 10"/>
          <p:cNvCxnSpPr/>
          <p:nvPr/>
        </p:nvCxnSpPr>
        <p:spPr>
          <a:xfrm>
            <a:off x="3090040" y="1601832"/>
            <a:ext cx="0" cy="2812513"/>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074271" y="1601832"/>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3074272" y="4414345"/>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CuadroTexto 23"/>
          <p:cNvSpPr txBox="1"/>
          <p:nvPr/>
        </p:nvSpPr>
        <p:spPr>
          <a:xfrm>
            <a:off x="3928013" y="1278666"/>
            <a:ext cx="5667934" cy="1200329"/>
          </a:xfrm>
          <a:prstGeom prst="rect">
            <a:avLst/>
          </a:prstGeom>
          <a:noFill/>
        </p:spPr>
        <p:txBody>
          <a:bodyPr wrap="square" rtlCol="0">
            <a:spAutoFit/>
          </a:bodyPr>
          <a:lstStyle/>
          <a:p>
            <a:pPr algn="just"/>
            <a:r>
              <a:rPr lang="es-MX" dirty="0"/>
              <a:t>Se pueden presentar recursos de reposición, apelación y queja frente a las decisiones definitivas adoptadas por las Cámaras de Comercio en el Registro Mercantil, el Registro de ESAL y Registro de entidades de Economía Solidaria.</a:t>
            </a:r>
            <a:endParaRPr lang="en-US" dirty="0"/>
          </a:p>
        </p:txBody>
      </p:sp>
      <p:sp>
        <p:nvSpPr>
          <p:cNvPr id="27" name="CuadroTexto 26"/>
          <p:cNvSpPr txBox="1"/>
          <p:nvPr/>
        </p:nvSpPr>
        <p:spPr>
          <a:xfrm>
            <a:off x="4106690" y="3319622"/>
            <a:ext cx="5489256" cy="1754326"/>
          </a:xfrm>
          <a:prstGeom prst="rect">
            <a:avLst/>
          </a:prstGeom>
          <a:noFill/>
        </p:spPr>
        <p:txBody>
          <a:bodyPr wrap="square" rtlCol="0">
            <a:spAutoFit/>
          </a:bodyPr>
          <a:lstStyle/>
          <a:p>
            <a:pPr algn="just"/>
            <a:r>
              <a:rPr lang="es-MX" dirty="0"/>
              <a:t>Se pueden presentar recursos contra las devoluciones de las sociedades de registro, que pongan fin a la actuación administrativa, dentro de los diez (10) días hábiles siguientes a su notificación personal. En el evento en que no se notifiquen dichas devoluciones, no existirá termino para la interposición de los recursos.</a:t>
            </a:r>
            <a:endParaRPr lang="en-US" dirty="0"/>
          </a:p>
        </p:txBody>
      </p:sp>
    </p:spTree>
    <p:extLst>
      <p:ext uri="{BB962C8B-B14F-4D97-AF65-F5344CB8AC3E}">
        <p14:creationId xmlns:p14="http://schemas.microsoft.com/office/powerpoint/2010/main" val="2710655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6056"/>
            <a:ext cx="12192897" cy="6864056"/>
          </a:xfrm>
        </p:spPr>
      </p:pic>
      <p:sp>
        <p:nvSpPr>
          <p:cNvPr id="5" name="CuadroTexto 4"/>
          <p:cNvSpPr txBox="1"/>
          <p:nvPr/>
        </p:nvSpPr>
        <p:spPr>
          <a:xfrm>
            <a:off x="2545629" y="1411897"/>
            <a:ext cx="800356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Rechazo de los recursos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766806" y="3353070"/>
            <a:ext cx="3794235" cy="2176042"/>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bg1"/>
              </a:solidFill>
              <a:latin typeface="Arial" panose="020B0604020202020204" pitchFamily="34" charset="0"/>
              <a:cs typeface="Arial" panose="020B0604020202020204" pitchFamily="34" charset="0"/>
            </a:endParaRPr>
          </a:p>
          <a:p>
            <a:pPr algn="ctr"/>
            <a:r>
              <a:rPr lang="es-MX" dirty="0">
                <a:solidFill>
                  <a:schemeClr val="bg1"/>
                </a:solidFill>
                <a:latin typeface="Arial" panose="020B0604020202020204" pitchFamily="34" charset="0"/>
                <a:cs typeface="Arial" panose="020B0604020202020204" pitchFamily="34" charset="0"/>
              </a:rPr>
              <a:t>El recurrente que no tenga interés legitimo, o el mismo no se acredite y no se pueda evidenciar de la información que obra en el registro.</a:t>
            </a:r>
            <a:endParaRPr lang="en-US" dirty="0">
              <a:solidFill>
                <a:schemeClr val="bg1"/>
              </a:solidFill>
              <a:latin typeface="Arial" panose="020B0604020202020204" pitchFamily="34" charset="0"/>
              <a:cs typeface="Arial" panose="020B0604020202020204" pitchFamily="34" charset="0"/>
            </a:endParaRPr>
          </a:p>
          <a:p>
            <a:pPr algn="ctr"/>
            <a:endParaRPr lang="en-US" dirty="0"/>
          </a:p>
        </p:txBody>
      </p:sp>
      <p:cxnSp>
        <p:nvCxnSpPr>
          <p:cNvPr id="9" name="Conector recto de flecha 8"/>
          <p:cNvCxnSpPr/>
          <p:nvPr/>
        </p:nvCxnSpPr>
        <p:spPr>
          <a:xfrm flipH="1">
            <a:off x="2627586" y="2688581"/>
            <a:ext cx="415995" cy="380440"/>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a:off x="8091676" y="2688581"/>
            <a:ext cx="400683" cy="420814"/>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2249213" y="2141787"/>
            <a:ext cx="6782626" cy="369332"/>
          </a:xfrm>
          <a:prstGeom prst="rect">
            <a:avLst/>
          </a:prstGeom>
          <a:noFill/>
        </p:spPr>
        <p:txBody>
          <a:bodyPr wrap="none" rtlCol="0">
            <a:spAutoFit/>
          </a:bodyPr>
          <a:lstStyle/>
          <a:p>
            <a:pPr marL="285750" indent="-285750">
              <a:buFont typeface="Wingdings" panose="05000000000000000000" pitchFamily="2" charset="2"/>
              <a:buChar char="Ø"/>
            </a:pPr>
            <a:r>
              <a:rPr lang="es-MX" dirty="0">
                <a:latin typeface="Arial" panose="020B0604020202020204" pitchFamily="34" charset="0"/>
                <a:cs typeface="Arial" panose="020B0604020202020204" pitchFamily="34" charset="0"/>
              </a:rPr>
              <a:t>Solo se podrán rechazar los recursos administrativos cuando:</a:t>
            </a:r>
            <a:endParaRPr lang="en-US" dirty="0">
              <a:latin typeface="Arial" panose="020B0604020202020204" pitchFamily="34" charset="0"/>
              <a:cs typeface="Arial" panose="020B0604020202020204" pitchFamily="34" charset="0"/>
            </a:endParaRPr>
          </a:p>
        </p:txBody>
      </p:sp>
      <p:sp>
        <p:nvSpPr>
          <p:cNvPr id="14" name="Rectángulo redondeado 13"/>
          <p:cNvSpPr/>
          <p:nvPr/>
        </p:nvSpPr>
        <p:spPr>
          <a:xfrm>
            <a:off x="7134721" y="3353070"/>
            <a:ext cx="3794235" cy="2176042"/>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Arial" panose="020B0604020202020204" pitchFamily="34" charset="0"/>
                <a:cs typeface="Arial" panose="020B0604020202020204" pitchFamily="34" charset="0"/>
              </a:rPr>
              <a:t>No se indique el nombre y la dirección del recurrente, excepto en los casos en que las Cámaras de Comercio hayan conocido la dirección del recurrente.</a:t>
            </a:r>
            <a:endParaRPr lang="en-US" dirty="0"/>
          </a:p>
        </p:txBody>
      </p:sp>
    </p:spTree>
    <p:extLst>
      <p:ext uri="{BB962C8B-B14F-4D97-AF65-F5344CB8AC3E}">
        <p14:creationId xmlns:p14="http://schemas.microsoft.com/office/powerpoint/2010/main" val="3601488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5" name="CuadroTexto 4"/>
          <p:cNvSpPr txBox="1"/>
          <p:nvPr/>
        </p:nvSpPr>
        <p:spPr>
          <a:xfrm>
            <a:off x="3017365" y="889240"/>
            <a:ext cx="9175532"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Certificación de los recursos</a:t>
            </a:r>
          </a:p>
        </p:txBody>
      </p:sp>
      <p:sp>
        <p:nvSpPr>
          <p:cNvPr id="2" name="Rectángulo redondeado 1"/>
          <p:cNvSpPr/>
          <p:nvPr/>
        </p:nvSpPr>
        <p:spPr>
          <a:xfrm>
            <a:off x="1129861" y="2072513"/>
            <a:ext cx="2900856" cy="1990226"/>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ángulo 2"/>
          <p:cNvSpPr/>
          <p:nvPr/>
        </p:nvSpPr>
        <p:spPr>
          <a:xfrm>
            <a:off x="1303282" y="2251817"/>
            <a:ext cx="2554014" cy="1631216"/>
          </a:xfrm>
          <a:prstGeom prst="rect">
            <a:avLst/>
          </a:prstGeom>
        </p:spPr>
        <p:txBody>
          <a:bodyPr wrap="square">
            <a:spAutoFit/>
          </a:bodyPr>
          <a:lstStyle/>
          <a:p>
            <a:pPr algn="ctr"/>
            <a:r>
              <a:rPr lang="es-MX" sz="2800" b="1" dirty="0">
                <a:latin typeface="Arial" panose="020B0604020202020204" pitchFamily="34" charset="0"/>
                <a:cs typeface="Arial" panose="020B0604020202020204" pitchFamily="34" charset="0"/>
              </a:rPr>
              <a:t>01</a:t>
            </a:r>
          </a:p>
          <a:p>
            <a:pPr algn="just"/>
            <a:r>
              <a:rPr lang="es-MX" sz="1200" dirty="0">
                <a:latin typeface="Arial" panose="020B0604020202020204" pitchFamily="34" charset="0"/>
                <a:cs typeface="Arial" panose="020B0604020202020204" pitchFamily="34" charset="0"/>
              </a:rPr>
              <a:t>El mismo día que se recibe el recurso, si este no se va a negar o rechazar y se presenta contra una inscripción, se afectará el certificado, en los términos del instructivo del certificado.</a:t>
            </a:r>
            <a:endParaRPr lang="en-US" sz="1200" dirty="0">
              <a:latin typeface="Arial" panose="020B0604020202020204" pitchFamily="34" charset="0"/>
              <a:cs typeface="Arial" panose="020B0604020202020204" pitchFamily="34" charset="0"/>
            </a:endParaRPr>
          </a:p>
        </p:txBody>
      </p:sp>
      <p:sp>
        <p:nvSpPr>
          <p:cNvPr id="6" name="Rectángulo redondeado 5"/>
          <p:cNvSpPr/>
          <p:nvPr/>
        </p:nvSpPr>
        <p:spPr>
          <a:xfrm>
            <a:off x="4437990" y="2072513"/>
            <a:ext cx="2895601" cy="1990227"/>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ángulo redondeado 8"/>
          <p:cNvSpPr/>
          <p:nvPr/>
        </p:nvSpPr>
        <p:spPr>
          <a:xfrm>
            <a:off x="7740862" y="2072112"/>
            <a:ext cx="2927135" cy="1990627"/>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redondeado 10"/>
          <p:cNvSpPr/>
          <p:nvPr/>
        </p:nvSpPr>
        <p:spPr>
          <a:xfrm>
            <a:off x="3017365" y="4273022"/>
            <a:ext cx="6051325" cy="1190375"/>
          </a:xfrm>
          <a:prstGeom prst="round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ángulo 12"/>
          <p:cNvSpPr/>
          <p:nvPr/>
        </p:nvSpPr>
        <p:spPr>
          <a:xfrm>
            <a:off x="4608783" y="2251817"/>
            <a:ext cx="2554014" cy="1631216"/>
          </a:xfrm>
          <a:prstGeom prst="rect">
            <a:avLst/>
          </a:prstGeom>
        </p:spPr>
        <p:txBody>
          <a:bodyPr wrap="square">
            <a:spAutoFit/>
          </a:bodyPr>
          <a:lstStyle/>
          <a:p>
            <a:pPr algn="ctr"/>
            <a:r>
              <a:rPr lang="es-MX" sz="2800" b="1" dirty="0">
                <a:latin typeface="Arial" panose="020B0604020202020204" pitchFamily="34" charset="0"/>
                <a:cs typeface="Arial" panose="020B0604020202020204" pitchFamily="34" charset="0"/>
              </a:rPr>
              <a:t>02</a:t>
            </a:r>
          </a:p>
          <a:p>
            <a:pPr algn="just"/>
            <a:r>
              <a:rPr lang="es-MX" sz="1200" dirty="0">
                <a:latin typeface="Arial" panose="020B0604020202020204" pitchFamily="34" charset="0"/>
                <a:cs typeface="Arial" panose="020B0604020202020204" pitchFamily="34" charset="0"/>
              </a:rPr>
              <a:t>Inmediatamente se efectúe el certificado, se deberá incorporar al expediente una copia de este certificado, para efectos de contar con la información vigente a ese momento.</a:t>
            </a:r>
            <a:endParaRPr lang="en-US" sz="1200" dirty="0">
              <a:latin typeface="Arial" panose="020B0604020202020204" pitchFamily="34" charset="0"/>
              <a:cs typeface="Arial" panose="020B0604020202020204" pitchFamily="34" charset="0"/>
            </a:endParaRPr>
          </a:p>
        </p:txBody>
      </p:sp>
      <p:sp>
        <p:nvSpPr>
          <p:cNvPr id="14" name="Rectángulo 13"/>
          <p:cNvSpPr/>
          <p:nvPr/>
        </p:nvSpPr>
        <p:spPr>
          <a:xfrm>
            <a:off x="7927422" y="2275055"/>
            <a:ext cx="2554014" cy="1261884"/>
          </a:xfrm>
          <a:prstGeom prst="rect">
            <a:avLst/>
          </a:prstGeom>
        </p:spPr>
        <p:txBody>
          <a:bodyPr wrap="square">
            <a:spAutoFit/>
          </a:bodyPr>
          <a:lstStyle/>
          <a:p>
            <a:pPr algn="ctr"/>
            <a:r>
              <a:rPr lang="es-MX" sz="2800" b="1" dirty="0">
                <a:latin typeface="Arial" panose="020B0604020202020204" pitchFamily="34" charset="0"/>
                <a:cs typeface="Arial" panose="020B0604020202020204" pitchFamily="34" charset="0"/>
              </a:rPr>
              <a:t>03</a:t>
            </a:r>
          </a:p>
          <a:p>
            <a:pPr algn="just"/>
            <a:endParaRPr lang="es-MX" sz="1200" dirty="0">
              <a:latin typeface="Arial" panose="020B0604020202020204" pitchFamily="34" charset="0"/>
              <a:cs typeface="Arial" panose="020B0604020202020204" pitchFamily="34" charset="0"/>
            </a:endParaRPr>
          </a:p>
          <a:p>
            <a:pPr algn="just"/>
            <a:endParaRPr lang="es-MX" sz="1200" dirty="0">
              <a:latin typeface="Arial" panose="020B0604020202020204" pitchFamily="34" charset="0"/>
              <a:cs typeface="Arial" panose="020B0604020202020204" pitchFamily="34" charset="0"/>
            </a:endParaRPr>
          </a:p>
          <a:p>
            <a:pPr algn="just"/>
            <a:r>
              <a:rPr lang="es-MX" sz="1200" dirty="0">
                <a:latin typeface="Arial" panose="020B0604020202020204" pitchFamily="34" charset="0"/>
                <a:cs typeface="Arial" panose="020B0604020202020204" pitchFamily="34" charset="0"/>
              </a:rPr>
              <a:t>Evitar comunicación a los interesados</a:t>
            </a:r>
            <a:endParaRPr lang="en-US" sz="1200" dirty="0">
              <a:latin typeface="Arial" panose="020B0604020202020204" pitchFamily="34" charset="0"/>
              <a:cs typeface="Arial" panose="020B0604020202020204" pitchFamily="34" charset="0"/>
            </a:endParaRPr>
          </a:p>
        </p:txBody>
      </p:sp>
      <p:sp>
        <p:nvSpPr>
          <p:cNvPr id="15" name="Rectángulo 14"/>
          <p:cNvSpPr/>
          <p:nvPr/>
        </p:nvSpPr>
        <p:spPr>
          <a:xfrm>
            <a:off x="3458352" y="4421933"/>
            <a:ext cx="5276192" cy="892552"/>
          </a:xfrm>
          <a:prstGeom prst="rect">
            <a:avLst/>
          </a:prstGeom>
        </p:spPr>
        <p:txBody>
          <a:bodyPr wrap="square">
            <a:spAutoFit/>
          </a:bodyPr>
          <a:lstStyle/>
          <a:p>
            <a:pPr algn="ctr"/>
            <a:r>
              <a:rPr lang="es-MX" sz="2800" b="1" dirty="0">
                <a:latin typeface="Arial" panose="020B0604020202020204" pitchFamily="34" charset="0"/>
                <a:cs typeface="Arial" panose="020B0604020202020204" pitchFamily="34" charset="0"/>
              </a:rPr>
              <a:t>04</a:t>
            </a:r>
          </a:p>
          <a:p>
            <a:pPr algn="just"/>
            <a:r>
              <a:rPr lang="es-MX" sz="1200" dirty="0">
                <a:latin typeface="Arial" panose="020B0604020202020204" pitchFamily="34" charset="0"/>
                <a:cs typeface="Arial" panose="020B0604020202020204" pitchFamily="34" charset="0"/>
              </a:rPr>
              <a:t>Informar de la presentación del recurso mediante la publicación en la pagina web de la Cámara de Comercio.</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194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5" name="CuadroTexto 4"/>
          <p:cNvSpPr txBox="1"/>
          <p:nvPr/>
        </p:nvSpPr>
        <p:spPr>
          <a:xfrm>
            <a:off x="3721641" y="755851"/>
            <a:ext cx="7534938"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Término para resolver el recurso </a:t>
            </a:r>
            <a:endParaRPr lang="en-US" sz="2800" b="1" dirty="0">
              <a:solidFill>
                <a:srgbClr val="002060"/>
              </a:solidFill>
              <a:latin typeface="Arial" panose="020B0604020202020204" pitchFamily="34" charset="0"/>
              <a:cs typeface="Arial" panose="020B0604020202020204" pitchFamily="34" charset="0"/>
            </a:endParaRPr>
          </a:p>
        </p:txBody>
      </p:sp>
      <p:sp>
        <p:nvSpPr>
          <p:cNvPr id="2" name="Rectángulo redondeado 1"/>
          <p:cNvSpPr/>
          <p:nvPr/>
        </p:nvSpPr>
        <p:spPr>
          <a:xfrm>
            <a:off x="7073462" y="3252645"/>
            <a:ext cx="4393324" cy="1130169"/>
          </a:xfrm>
          <a:prstGeom prst="round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a:latin typeface="Arial" panose="020B0604020202020204" pitchFamily="34" charset="0"/>
                <a:cs typeface="Arial" panose="020B0604020202020204" pitchFamily="34" charset="0"/>
              </a:rPr>
              <a:t>La Cámara de Comercio deberá resolver los recursos de reposición o revocatoria directa en este plazo, excepto cuando sea rechazado o negado por improcedente.</a:t>
            </a:r>
            <a:endParaRPr lang="en-US" sz="1200" b="1" dirty="0">
              <a:latin typeface="Arial" panose="020B0604020202020204" pitchFamily="34" charset="0"/>
              <a:cs typeface="Arial" panose="020B0604020202020204" pitchFamily="34" charset="0"/>
            </a:endParaRPr>
          </a:p>
          <a:p>
            <a:pPr algn="ctr"/>
            <a:endParaRPr lang="en-US" dirty="0"/>
          </a:p>
        </p:txBody>
      </p:sp>
      <p:cxnSp>
        <p:nvCxnSpPr>
          <p:cNvPr id="11" name="Conector recto de flecha 10"/>
          <p:cNvCxnSpPr/>
          <p:nvPr/>
        </p:nvCxnSpPr>
        <p:spPr>
          <a:xfrm flipH="1">
            <a:off x="9154510" y="2033243"/>
            <a:ext cx="1" cy="773019"/>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flipH="1">
            <a:off x="5885794" y="3912222"/>
            <a:ext cx="735726" cy="5355"/>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3" name="CuadroTexto 12"/>
          <p:cNvSpPr txBox="1"/>
          <p:nvPr/>
        </p:nvSpPr>
        <p:spPr>
          <a:xfrm>
            <a:off x="1442849" y="2617075"/>
            <a:ext cx="4291075" cy="2123658"/>
          </a:xfrm>
          <a:prstGeom prst="rect">
            <a:avLst/>
          </a:prstGeom>
          <a:noFill/>
        </p:spPr>
        <p:txBody>
          <a:bodyPr wrap="square" rtlCol="0">
            <a:spAutoFit/>
          </a:bodyPr>
          <a:lstStyle/>
          <a:p>
            <a:pPr algn="ctr"/>
            <a:r>
              <a:rPr lang="es-MX" sz="6600" b="1" dirty="0">
                <a:solidFill>
                  <a:schemeClr val="accent5">
                    <a:lumMod val="50000"/>
                  </a:schemeClr>
                </a:solidFill>
              </a:rPr>
              <a:t>2 </a:t>
            </a:r>
          </a:p>
          <a:p>
            <a:pPr algn="ctr"/>
            <a:r>
              <a:rPr lang="es-MX" sz="6600" b="1" dirty="0">
                <a:solidFill>
                  <a:schemeClr val="accent5">
                    <a:lumMod val="50000"/>
                  </a:schemeClr>
                </a:solidFill>
              </a:rPr>
              <a:t>meses</a:t>
            </a:r>
            <a:endParaRPr lang="en-US" sz="6600" dirty="0">
              <a:solidFill>
                <a:schemeClr val="accent5">
                  <a:lumMod val="50000"/>
                </a:schemeClr>
              </a:solidFill>
            </a:endParaRPr>
          </a:p>
        </p:txBody>
      </p:sp>
    </p:spTree>
    <p:extLst>
      <p:ext uri="{BB962C8B-B14F-4D97-AF65-F5344CB8AC3E}">
        <p14:creationId xmlns:p14="http://schemas.microsoft.com/office/powerpoint/2010/main" val="529505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3" name="Hexágono 2"/>
          <p:cNvSpPr/>
          <p:nvPr/>
        </p:nvSpPr>
        <p:spPr>
          <a:xfrm>
            <a:off x="145009" y="2585598"/>
            <a:ext cx="2800023" cy="1571469"/>
          </a:xfrm>
          <a:prstGeom prst="hexagon">
            <a:avLst>
              <a:gd name="adj" fmla="val 66183"/>
              <a:gd name="vf" fmla="val 115470"/>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latin typeface="Arial" panose="020B0604020202020204" pitchFamily="34" charset="0"/>
                <a:cs typeface="Arial" panose="020B0604020202020204" pitchFamily="34" charset="0"/>
              </a:rPr>
              <a:t>Remisión del expediente del recurso en apelación a las SUPERSOCIEDADES</a:t>
            </a:r>
            <a:endParaRPr lang="en-US" sz="1050" b="1" dirty="0">
              <a:latin typeface="Arial" panose="020B0604020202020204" pitchFamily="34" charset="0"/>
              <a:cs typeface="Arial" panose="020B0604020202020204" pitchFamily="34" charset="0"/>
            </a:endParaRPr>
          </a:p>
        </p:txBody>
      </p:sp>
      <p:cxnSp>
        <p:nvCxnSpPr>
          <p:cNvPr id="11" name="Conector recto 10"/>
          <p:cNvCxnSpPr/>
          <p:nvPr/>
        </p:nvCxnSpPr>
        <p:spPr>
          <a:xfrm>
            <a:off x="3084780" y="2025771"/>
            <a:ext cx="0" cy="2812513"/>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074269" y="2025771"/>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3074270" y="4838284"/>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CuadroTexto 23"/>
          <p:cNvSpPr txBox="1"/>
          <p:nvPr/>
        </p:nvSpPr>
        <p:spPr>
          <a:xfrm>
            <a:off x="3882138" y="1450079"/>
            <a:ext cx="5667934" cy="923330"/>
          </a:xfrm>
          <a:prstGeom prst="rect">
            <a:avLst/>
          </a:prstGeom>
          <a:noFill/>
        </p:spPr>
        <p:txBody>
          <a:bodyPr wrap="square" rtlCol="0">
            <a:spAutoFit/>
          </a:bodyPr>
          <a:lstStyle/>
          <a:p>
            <a:pPr algn="just"/>
            <a:r>
              <a:rPr lang="es-MX" dirty="0"/>
              <a:t>La resolución mediante la cual la Cámara de Comercio decide el recurso de reposición y/o concede el de apelación. </a:t>
            </a:r>
            <a:endParaRPr lang="en-US" dirty="0"/>
          </a:p>
        </p:txBody>
      </p:sp>
      <p:sp>
        <p:nvSpPr>
          <p:cNvPr id="27" name="CuadroTexto 26"/>
          <p:cNvSpPr txBox="1"/>
          <p:nvPr/>
        </p:nvSpPr>
        <p:spPr>
          <a:xfrm>
            <a:off x="3971477" y="2864406"/>
            <a:ext cx="5489256" cy="2585323"/>
          </a:xfrm>
          <a:prstGeom prst="rect">
            <a:avLst/>
          </a:prstGeom>
          <a:noFill/>
        </p:spPr>
        <p:txBody>
          <a:bodyPr wrap="square" rtlCol="0">
            <a:spAutoFit/>
          </a:bodyPr>
          <a:lstStyle/>
          <a:p>
            <a:pPr algn="just"/>
            <a:r>
              <a:rPr lang="es-MX" dirty="0"/>
              <a:t>Informar si de manera posterior al acto administrativo recurrido se realizaron inscripciones que puedan afectar el control de legalidad, como cambio de representantes legales, miembros de cuerpos colegiados, composición del capital, reforma de quorum o mayorías, entre otros y según sea el caso, y en tal evento, se deberá indicar sobre dicha circunstancia y reportar la información que estaba vigente al momento del registro del acto recurrido.</a:t>
            </a:r>
            <a:endParaRPr lang="en-US" dirty="0"/>
          </a:p>
        </p:txBody>
      </p:sp>
    </p:spTree>
    <p:extLst>
      <p:ext uri="{BB962C8B-B14F-4D97-AF65-F5344CB8AC3E}">
        <p14:creationId xmlns:p14="http://schemas.microsoft.com/office/powerpoint/2010/main" val="126366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532" y="0"/>
            <a:ext cx="12192897" cy="6864056"/>
          </a:xfrm>
        </p:spPr>
      </p:pic>
      <p:sp>
        <p:nvSpPr>
          <p:cNvPr id="5" name="CuadroTexto 4"/>
          <p:cNvSpPr txBox="1"/>
          <p:nvPr/>
        </p:nvSpPr>
        <p:spPr>
          <a:xfrm>
            <a:off x="3565133" y="811658"/>
            <a:ext cx="8003568" cy="523220"/>
          </a:xfrm>
          <a:prstGeom prst="rect">
            <a:avLst/>
          </a:prstGeom>
          <a:noFill/>
        </p:spPr>
        <p:txBody>
          <a:bodyPr wrap="square" rtlCol="0">
            <a:spAutoFit/>
          </a:bodyPr>
          <a:lstStyle/>
          <a:p>
            <a:r>
              <a:rPr lang="es-MX" sz="2800" b="1" dirty="0">
                <a:solidFill>
                  <a:srgbClr val="002060"/>
                </a:solidFill>
                <a:latin typeface="Arial" panose="020B0604020202020204" pitchFamily="34" charset="0"/>
                <a:cs typeface="Arial" panose="020B0604020202020204" pitchFamily="34" charset="0"/>
              </a:rPr>
              <a:t>SOBRE EL CONTROL DE LEGALIDAD</a:t>
            </a:r>
            <a:endParaRPr lang="en-US" sz="2800" b="1" dirty="0">
              <a:solidFill>
                <a:srgbClr val="002060"/>
              </a:solidFill>
              <a:latin typeface="Arial" panose="020B0604020202020204" pitchFamily="34" charset="0"/>
              <a:cs typeface="Arial" panose="020B0604020202020204" pitchFamily="34" charset="0"/>
            </a:endParaRPr>
          </a:p>
        </p:txBody>
      </p:sp>
      <p:sp>
        <p:nvSpPr>
          <p:cNvPr id="6" name="CuadroTexto 5"/>
          <p:cNvSpPr txBox="1"/>
          <p:nvPr/>
        </p:nvSpPr>
        <p:spPr>
          <a:xfrm>
            <a:off x="440268" y="1715911"/>
            <a:ext cx="11128433" cy="2369880"/>
          </a:xfrm>
          <a:prstGeom prst="rect">
            <a:avLst/>
          </a:prstGeom>
          <a:noFill/>
        </p:spPr>
        <p:txBody>
          <a:bodyPr wrap="square" rtlCol="0">
            <a:spAutoFit/>
          </a:bodyPr>
          <a:lstStyle/>
          <a:p>
            <a:pPr marL="342900" indent="-342900">
              <a:buFont typeface="+mj-lt"/>
              <a:buAutoNum type="arabicPeriod"/>
            </a:pPr>
            <a:r>
              <a:rPr lang="es-MX" sz="1400" dirty="0"/>
              <a:t>Incorpora las </a:t>
            </a:r>
            <a:r>
              <a:rPr lang="es-MX" sz="1400" b="1" dirty="0"/>
              <a:t>causales de devolución </a:t>
            </a:r>
            <a:r>
              <a:rPr lang="es-MX" sz="1400" dirty="0"/>
              <a:t>asociadas al tramite de matricula, renovación o inscripción de actos y documentos según corresponda, ejemplo control de multas, concepto de uso del suelo permitido, sanciones a revisores fiscales.</a:t>
            </a:r>
          </a:p>
          <a:p>
            <a:pPr marL="342900" indent="-342900">
              <a:buFont typeface="+mj-lt"/>
              <a:buAutoNum type="arabicPeriod"/>
            </a:pPr>
            <a:endParaRPr lang="es-MX" sz="1400" dirty="0"/>
          </a:p>
          <a:p>
            <a:pPr marL="342900" indent="-342900">
              <a:buFont typeface="+mj-lt"/>
              <a:buAutoNum type="arabicPeriod"/>
            </a:pPr>
            <a:r>
              <a:rPr lang="es-MX" sz="1400" dirty="0"/>
              <a:t>Incorpora aspectos conceptuados por la </a:t>
            </a:r>
            <a:r>
              <a:rPr lang="es-MX" sz="1400" b="1" dirty="0"/>
              <a:t>Superintendencia de Industria y Comercio</a:t>
            </a:r>
            <a:r>
              <a:rPr lang="es-MX" sz="1400" dirty="0"/>
              <a:t>: levantamiento automático de las ordenes de autoridad competente o medidas con termino de vigencia, renovación de matriculas depuradas por Ley 1727de 2014.</a:t>
            </a:r>
          </a:p>
          <a:p>
            <a:pPr marL="342900" indent="-342900">
              <a:buFont typeface="+mj-lt"/>
              <a:buAutoNum type="arabicPeriod"/>
            </a:pPr>
            <a:endParaRPr lang="es-MX" sz="1400" dirty="0"/>
          </a:p>
          <a:p>
            <a:pPr marL="342900" indent="-342900">
              <a:buFont typeface="+mj-lt"/>
              <a:buAutoNum type="arabicPeriod"/>
            </a:pPr>
            <a:r>
              <a:rPr lang="es-MX" sz="1400" dirty="0"/>
              <a:t>Ajustes al procedimiento de </a:t>
            </a:r>
            <a:r>
              <a:rPr lang="es-MX" sz="1400" b="1" dirty="0"/>
              <a:t>inscripción parcial</a:t>
            </a:r>
            <a:r>
              <a:rPr lang="es-MX" sz="1400" dirty="0"/>
              <a:t>.</a:t>
            </a:r>
          </a:p>
          <a:p>
            <a:pPr marL="342900" indent="-342900">
              <a:buFont typeface="+mj-lt"/>
              <a:buAutoNum type="arabicPeriod"/>
            </a:pPr>
            <a:endParaRPr lang="es-MX" sz="1400" dirty="0"/>
          </a:p>
          <a:p>
            <a:endParaRPr lang="es-MX" dirty="0"/>
          </a:p>
          <a:p>
            <a:pPr marL="342900" indent="-342900">
              <a:buFont typeface="+mj-lt"/>
              <a:buAutoNum type="arabicPeriod"/>
            </a:pPr>
            <a:endParaRPr lang="en-US" dirty="0"/>
          </a:p>
        </p:txBody>
      </p:sp>
    </p:spTree>
    <p:extLst>
      <p:ext uri="{BB962C8B-B14F-4D97-AF65-F5344CB8AC3E}">
        <p14:creationId xmlns:p14="http://schemas.microsoft.com/office/powerpoint/2010/main" val="3780170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230319" y="2577396"/>
            <a:ext cx="8003568" cy="1569660"/>
          </a:xfrm>
          <a:prstGeom prst="rect">
            <a:avLst/>
          </a:prstGeom>
          <a:noFill/>
        </p:spPr>
        <p:txBody>
          <a:bodyPr wrap="square" rtlCol="0">
            <a:spAutoFit/>
          </a:bodyPr>
          <a:lstStyle/>
          <a:p>
            <a:pPr algn="ctr"/>
            <a:r>
              <a:rPr lang="es-MX" sz="9600" b="1" dirty="0">
                <a:solidFill>
                  <a:srgbClr val="002060"/>
                </a:solidFill>
                <a:latin typeface="Arial" panose="020B0604020202020204" pitchFamily="34" charset="0"/>
                <a:cs typeface="Arial" panose="020B0604020202020204" pitchFamily="34" charset="0"/>
              </a:rPr>
              <a:t>GRACIAS</a:t>
            </a:r>
            <a:endParaRPr lang="en-US" sz="96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130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532" y="0"/>
            <a:ext cx="12192897" cy="6864056"/>
          </a:xfrm>
        </p:spPr>
      </p:pic>
      <p:sp>
        <p:nvSpPr>
          <p:cNvPr id="5" name="CuadroTexto 4"/>
          <p:cNvSpPr txBox="1"/>
          <p:nvPr/>
        </p:nvSpPr>
        <p:spPr>
          <a:xfrm>
            <a:off x="3565133" y="811658"/>
            <a:ext cx="8003568" cy="523220"/>
          </a:xfrm>
          <a:prstGeom prst="rect">
            <a:avLst/>
          </a:prstGeom>
          <a:noFill/>
        </p:spPr>
        <p:txBody>
          <a:bodyPr wrap="square" rtlCol="0">
            <a:spAutoFit/>
          </a:bodyPr>
          <a:lstStyle/>
          <a:p>
            <a:r>
              <a:rPr lang="es-MX" sz="2800" b="1" dirty="0">
                <a:solidFill>
                  <a:srgbClr val="002060"/>
                </a:solidFill>
                <a:latin typeface="Arial" panose="020B0604020202020204" pitchFamily="34" charset="0"/>
                <a:cs typeface="Arial" panose="020B0604020202020204" pitchFamily="34" charset="0"/>
              </a:rPr>
              <a:t>SOBRE EL CONTROL DE LEGALIDAD</a:t>
            </a:r>
            <a:endParaRPr lang="en-US" sz="2800" b="1" dirty="0">
              <a:solidFill>
                <a:srgbClr val="002060"/>
              </a:solidFill>
              <a:latin typeface="Arial" panose="020B0604020202020204" pitchFamily="34" charset="0"/>
              <a:cs typeface="Arial" panose="020B0604020202020204" pitchFamily="34" charset="0"/>
            </a:endParaRPr>
          </a:p>
        </p:txBody>
      </p:sp>
      <p:sp>
        <p:nvSpPr>
          <p:cNvPr id="6" name="CuadroTexto 5"/>
          <p:cNvSpPr txBox="1"/>
          <p:nvPr/>
        </p:nvSpPr>
        <p:spPr>
          <a:xfrm>
            <a:off x="647272" y="1944140"/>
            <a:ext cx="10921429" cy="2862322"/>
          </a:xfrm>
          <a:prstGeom prst="rect">
            <a:avLst/>
          </a:prstGeom>
          <a:noFill/>
        </p:spPr>
        <p:txBody>
          <a:bodyPr wrap="square" rtlCol="0">
            <a:spAutoFit/>
          </a:bodyPr>
          <a:lstStyle/>
          <a:p>
            <a:pPr marL="342900" indent="-342900">
              <a:buAutoNum type="arabicPeriod" startAt="6"/>
            </a:pPr>
            <a:r>
              <a:rPr lang="es-MX" b="1" dirty="0"/>
              <a:t>No</a:t>
            </a:r>
            <a:r>
              <a:rPr lang="es-MX" dirty="0"/>
              <a:t> procede la inscripción de los </a:t>
            </a:r>
            <a:r>
              <a:rPr lang="es-MX" b="1" dirty="0"/>
              <a:t>embargos sobre acciones</a:t>
            </a:r>
            <a:r>
              <a:rPr lang="es-MX" dirty="0"/>
              <a:t>.</a:t>
            </a:r>
          </a:p>
          <a:p>
            <a:pPr marL="342900" indent="-342900">
              <a:buAutoNum type="arabicPeriod" startAt="6"/>
            </a:pPr>
            <a:endParaRPr lang="es-MX" b="1" dirty="0"/>
          </a:p>
          <a:p>
            <a:pPr marL="342900" indent="-342900">
              <a:buAutoNum type="arabicPeriod" startAt="6"/>
            </a:pPr>
            <a:r>
              <a:rPr lang="es-MX" b="1" dirty="0"/>
              <a:t>No</a:t>
            </a:r>
            <a:r>
              <a:rPr lang="es-MX" dirty="0"/>
              <a:t> procede la inscripción la inscripción de la </a:t>
            </a:r>
            <a:r>
              <a:rPr lang="es-MX" b="1" dirty="0"/>
              <a:t>cancelación de la matricula </a:t>
            </a:r>
            <a:r>
              <a:rPr lang="es-MX" dirty="0"/>
              <a:t>de un establecimiento de comercio, si obra un embargo en el registro.</a:t>
            </a:r>
          </a:p>
          <a:p>
            <a:pPr marL="342900" indent="-342900">
              <a:buAutoNum type="arabicPeriod" startAt="6"/>
            </a:pPr>
            <a:endParaRPr lang="es-MX" dirty="0"/>
          </a:p>
          <a:p>
            <a:pPr marL="342900" indent="-342900">
              <a:buAutoNum type="arabicPeriod" startAt="6"/>
            </a:pPr>
            <a:r>
              <a:rPr lang="es-MX" dirty="0"/>
              <a:t>La depuración de la base de datos del RUES y la declaración de la disolución de sociedades no operativas, en cabeza de la Superintendencia de Sociedades, </a:t>
            </a:r>
            <a:r>
              <a:rPr lang="es-MX" b="1" dirty="0"/>
              <a:t>son procedimientos independientes</a:t>
            </a:r>
            <a:r>
              <a:rPr lang="es-MX" dirty="0"/>
              <a:t>.</a:t>
            </a:r>
          </a:p>
          <a:p>
            <a:pPr marL="342900" indent="-342900">
              <a:buAutoNum type="arabicPeriod" startAt="6"/>
            </a:pPr>
            <a:endParaRPr lang="es-MX" dirty="0"/>
          </a:p>
          <a:p>
            <a:pPr marL="342900" indent="-342900">
              <a:buAutoNum type="arabicPeriod" startAt="6"/>
            </a:pPr>
            <a:r>
              <a:rPr lang="es-MX" dirty="0"/>
              <a:t>El </a:t>
            </a:r>
            <a:r>
              <a:rPr lang="es-MX" b="1" dirty="0"/>
              <a:t>cambio de domicilio no</a:t>
            </a:r>
            <a:r>
              <a:rPr lang="es-MX" dirty="0"/>
              <a:t> aplica para los </a:t>
            </a:r>
            <a:r>
              <a:rPr lang="es-MX" b="1" dirty="0"/>
              <a:t>establecimiento de comercio</a:t>
            </a:r>
            <a:r>
              <a:rPr lang="es-MX" dirty="0"/>
              <a:t>.</a:t>
            </a:r>
          </a:p>
          <a:p>
            <a:pPr marL="342900" indent="-342900">
              <a:buFont typeface="+mj-lt"/>
              <a:buAutoNum type="arabicPeriod"/>
            </a:pPr>
            <a:endParaRPr lang="en-US" dirty="0"/>
          </a:p>
        </p:txBody>
      </p:sp>
    </p:spTree>
    <p:extLst>
      <p:ext uri="{BB962C8B-B14F-4D97-AF65-F5344CB8AC3E}">
        <p14:creationId xmlns:p14="http://schemas.microsoft.com/office/powerpoint/2010/main" val="390513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5" name="CuadroTexto 4"/>
          <p:cNvSpPr txBox="1"/>
          <p:nvPr/>
        </p:nvSpPr>
        <p:spPr>
          <a:xfrm>
            <a:off x="5825068" y="1162756"/>
            <a:ext cx="5848736" cy="523220"/>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 APLICACIÓN DEL SIPREF</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7405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3" name="Hexágono 2"/>
          <p:cNvSpPr/>
          <p:nvPr/>
        </p:nvSpPr>
        <p:spPr>
          <a:xfrm>
            <a:off x="274248" y="2601138"/>
            <a:ext cx="2433594" cy="1555930"/>
          </a:xfrm>
          <a:prstGeom prst="hexagon">
            <a:avLst>
              <a:gd name="adj" fmla="val 66183"/>
              <a:gd name="vf" fmla="val 115470"/>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a:latin typeface="Arial" panose="020B0604020202020204" pitchFamily="34" charset="0"/>
                <a:cs typeface="Arial" panose="020B0604020202020204" pitchFamily="34" charset="0"/>
              </a:rPr>
              <a:t>FORMALIDADES DE LOS DOCUMENTOS </a:t>
            </a:r>
            <a:endParaRPr lang="en-US" sz="1100" b="1" dirty="0">
              <a:latin typeface="Arial" panose="020B0604020202020204" pitchFamily="34" charset="0"/>
              <a:cs typeface="Arial" panose="020B0604020202020204" pitchFamily="34" charset="0"/>
            </a:endParaRPr>
          </a:p>
        </p:txBody>
      </p:sp>
      <p:cxnSp>
        <p:nvCxnSpPr>
          <p:cNvPr id="11" name="Conector recto 10"/>
          <p:cNvCxnSpPr/>
          <p:nvPr/>
        </p:nvCxnSpPr>
        <p:spPr>
          <a:xfrm>
            <a:off x="3090040" y="1591295"/>
            <a:ext cx="0" cy="34789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090040" y="1601833"/>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3090040" y="5070219"/>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p:nvPr/>
        </p:nvCxnSpPr>
        <p:spPr>
          <a:xfrm>
            <a:off x="3090041" y="2727461"/>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p:cNvCxnSpPr/>
          <p:nvPr/>
        </p:nvCxnSpPr>
        <p:spPr>
          <a:xfrm>
            <a:off x="3090041" y="3894110"/>
            <a:ext cx="515007"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4" name="CuadroTexto 23"/>
          <p:cNvSpPr txBox="1"/>
          <p:nvPr/>
        </p:nvSpPr>
        <p:spPr>
          <a:xfrm>
            <a:off x="3928014" y="1166151"/>
            <a:ext cx="7181419" cy="946979"/>
          </a:xfrm>
          <a:prstGeom prst="rect">
            <a:avLst/>
          </a:prstGeom>
          <a:noFill/>
        </p:spPr>
        <p:txBody>
          <a:bodyPr wrap="square" rtlCol="0">
            <a:spAutoFit/>
          </a:bodyPr>
          <a:lstStyle/>
          <a:p>
            <a:pPr algn="just"/>
            <a:r>
              <a:rPr lang="es-MX" dirty="0"/>
              <a:t>Cuando un documento debe ser autenticado o reconocido por las partes ante funcionario competente, podrá ser presentado ante el secretario de cualquier Cámara de Comercio.</a:t>
            </a:r>
            <a:endParaRPr lang="en-US" dirty="0"/>
          </a:p>
        </p:txBody>
      </p:sp>
      <p:sp>
        <p:nvSpPr>
          <p:cNvPr id="25" name="CuadroTexto 24"/>
          <p:cNvSpPr txBox="1"/>
          <p:nvPr/>
        </p:nvSpPr>
        <p:spPr>
          <a:xfrm>
            <a:off x="3928013" y="2332302"/>
            <a:ext cx="7181419" cy="646331"/>
          </a:xfrm>
          <a:prstGeom prst="rect">
            <a:avLst/>
          </a:prstGeom>
          <a:noFill/>
        </p:spPr>
        <p:txBody>
          <a:bodyPr wrap="square" rtlCol="0">
            <a:spAutoFit/>
          </a:bodyPr>
          <a:lstStyle/>
          <a:p>
            <a:pPr algn="just"/>
            <a:r>
              <a:rPr lang="es-MX" dirty="0"/>
              <a:t>Las Cámaras de Comercio tienen a cargo el registro de las copias de los documentos y actas.</a:t>
            </a:r>
            <a:endParaRPr lang="en-US" dirty="0"/>
          </a:p>
        </p:txBody>
      </p:sp>
      <p:sp>
        <p:nvSpPr>
          <p:cNvPr id="26" name="CuadroTexto 25"/>
          <p:cNvSpPr txBox="1"/>
          <p:nvPr/>
        </p:nvSpPr>
        <p:spPr>
          <a:xfrm>
            <a:off x="3928013" y="3379103"/>
            <a:ext cx="7181419" cy="923330"/>
          </a:xfrm>
          <a:prstGeom prst="rect">
            <a:avLst/>
          </a:prstGeom>
          <a:noFill/>
        </p:spPr>
        <p:txBody>
          <a:bodyPr wrap="square" rtlCol="0">
            <a:spAutoFit/>
          </a:bodyPr>
          <a:lstStyle/>
          <a:p>
            <a:pPr algn="just"/>
            <a:r>
              <a:rPr lang="es-MX" dirty="0"/>
              <a:t>Para el caso de las actas, si se presentan con firmas originales del presidente y secretario, no será necesaria la autorización del secretario o algún representante legal de la persona jurídica.</a:t>
            </a:r>
            <a:endParaRPr lang="en-US" dirty="0"/>
          </a:p>
        </p:txBody>
      </p:sp>
      <p:sp>
        <p:nvSpPr>
          <p:cNvPr id="27" name="CuadroTexto 26"/>
          <p:cNvSpPr txBox="1"/>
          <p:nvPr/>
        </p:nvSpPr>
        <p:spPr>
          <a:xfrm>
            <a:off x="3928013" y="4636265"/>
            <a:ext cx="7181419" cy="923330"/>
          </a:xfrm>
          <a:prstGeom prst="rect">
            <a:avLst/>
          </a:prstGeom>
          <a:noFill/>
        </p:spPr>
        <p:txBody>
          <a:bodyPr wrap="square" rtlCol="0">
            <a:spAutoFit/>
          </a:bodyPr>
          <a:lstStyle/>
          <a:p>
            <a:pPr algn="just"/>
            <a:r>
              <a:rPr lang="es-MX" dirty="0"/>
              <a:t>Cuando se presenta para registro la copia de un acta esta debe tener la autorización del secretario o algún representante legal de la persona jurídica.</a:t>
            </a:r>
            <a:endParaRPr lang="en-US" dirty="0"/>
          </a:p>
        </p:txBody>
      </p:sp>
    </p:spTree>
    <p:extLst>
      <p:ext uri="{BB962C8B-B14F-4D97-AF65-F5344CB8AC3E}">
        <p14:creationId xmlns:p14="http://schemas.microsoft.com/office/powerpoint/2010/main" val="392182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3565133" y="811658"/>
            <a:ext cx="8003568" cy="954107"/>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NOVEDADES EN LOS ACTOS DE LOS LIBROS DE REGISTRO</a:t>
            </a:r>
            <a:endParaRPr lang="en-US" sz="2800" b="1" dirty="0">
              <a:solidFill>
                <a:srgbClr val="002060"/>
              </a:solidFill>
              <a:latin typeface="Arial" panose="020B0604020202020204" pitchFamily="34" charset="0"/>
              <a:cs typeface="Arial" panose="020B0604020202020204" pitchFamily="34" charset="0"/>
            </a:endParaRPr>
          </a:p>
        </p:txBody>
      </p:sp>
      <p:sp>
        <p:nvSpPr>
          <p:cNvPr id="2" name="Elipse 1"/>
          <p:cNvSpPr/>
          <p:nvPr/>
        </p:nvSpPr>
        <p:spPr>
          <a:xfrm>
            <a:off x="1481959" y="2036877"/>
            <a:ext cx="3728538" cy="3410550"/>
          </a:xfrm>
          <a:prstGeom prst="ellipse">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t>VI</a:t>
            </a:r>
          </a:p>
          <a:p>
            <a:pPr algn="just"/>
            <a:r>
              <a:rPr lang="es-MX" sz="1600" dirty="0"/>
              <a:t>Apertura y cierre de los establecimientos de comercio de las entidades sin animo de lucro del sector solidario.</a:t>
            </a:r>
            <a:endParaRPr lang="en-US" sz="1600" dirty="0"/>
          </a:p>
        </p:txBody>
      </p:sp>
      <p:sp>
        <p:nvSpPr>
          <p:cNvPr id="8" name="Elipse 7"/>
          <p:cNvSpPr/>
          <p:nvPr/>
        </p:nvSpPr>
        <p:spPr>
          <a:xfrm>
            <a:off x="6742386" y="2036878"/>
            <a:ext cx="3652345" cy="3410550"/>
          </a:xfrm>
          <a:prstGeom prst="ellipse">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t>IX</a:t>
            </a:r>
          </a:p>
          <a:p>
            <a:pPr algn="just"/>
            <a:r>
              <a:rPr lang="es-MX" sz="1600" dirty="0"/>
              <a:t>Documento de renuncia, remoción, muerte o cualquier otra circunstancia que ponga fin al ejercicio del cargo de los representantes legales, administradores (cuerpos colegiados) o revisores fiscales.</a:t>
            </a:r>
            <a:endParaRPr lang="en-US" sz="1600" dirty="0"/>
          </a:p>
          <a:p>
            <a:pPr algn="ctr"/>
            <a:endParaRPr lang="en-US" dirty="0"/>
          </a:p>
        </p:txBody>
      </p:sp>
    </p:spTree>
    <p:extLst>
      <p:ext uri="{BB962C8B-B14F-4D97-AF65-F5344CB8AC3E}">
        <p14:creationId xmlns:p14="http://schemas.microsoft.com/office/powerpoint/2010/main" val="422243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3565133" y="811658"/>
            <a:ext cx="8003568" cy="954107"/>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NOVEDADES EN LOS ACTOS DE LOS LIBROS DE REGISTRO</a:t>
            </a:r>
            <a:endParaRPr lang="en-US" sz="2800" b="1" dirty="0">
              <a:solidFill>
                <a:srgbClr val="002060"/>
              </a:solidFill>
              <a:latin typeface="Arial" panose="020B0604020202020204" pitchFamily="34" charset="0"/>
              <a:cs typeface="Arial" panose="020B0604020202020204" pitchFamily="34" charset="0"/>
            </a:endParaRPr>
          </a:p>
        </p:txBody>
      </p:sp>
      <p:sp>
        <p:nvSpPr>
          <p:cNvPr id="2" name="Elipse 1"/>
          <p:cNvSpPr/>
          <p:nvPr/>
        </p:nvSpPr>
        <p:spPr>
          <a:xfrm>
            <a:off x="1481959" y="2036877"/>
            <a:ext cx="3728538" cy="3410550"/>
          </a:xfrm>
          <a:prstGeom prst="ellipse">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t>IX</a:t>
            </a:r>
          </a:p>
          <a:p>
            <a:pPr algn="just"/>
            <a:r>
              <a:rPr lang="es-MX" sz="1600" dirty="0"/>
              <a:t>La sanción de suspensión o cancelación de la inscripción o registro vigente para ejercer actividades propias de la ciencia contable al revisor fiscal nombrado.</a:t>
            </a:r>
            <a:endParaRPr lang="en-US" sz="1600" dirty="0"/>
          </a:p>
        </p:txBody>
      </p:sp>
      <p:sp>
        <p:nvSpPr>
          <p:cNvPr id="8" name="Elipse 7"/>
          <p:cNvSpPr/>
          <p:nvPr/>
        </p:nvSpPr>
        <p:spPr>
          <a:xfrm>
            <a:off x="6742386" y="2036878"/>
            <a:ext cx="3652345" cy="3410550"/>
          </a:xfrm>
          <a:prstGeom prst="ellipse">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t>IX</a:t>
            </a:r>
          </a:p>
          <a:p>
            <a:pPr algn="just"/>
            <a:r>
              <a:rPr lang="es-MX" sz="1600" dirty="0"/>
              <a:t>Acto que otorgue, niegue, renueve, suspenda o cancele la </a:t>
            </a:r>
            <a:r>
              <a:rPr lang="es-MX" sz="1600" dirty="0" err="1"/>
              <a:t>liciencia</a:t>
            </a:r>
            <a:r>
              <a:rPr lang="es-MX" sz="1600" dirty="0"/>
              <a:t> expedida por la Superintendencia y Seguridad Privada de las empresas de vigilancia y seguridad privada.</a:t>
            </a:r>
            <a:endParaRPr lang="en-US" sz="1600" dirty="0"/>
          </a:p>
          <a:p>
            <a:pPr algn="ctr"/>
            <a:endParaRPr lang="en-US" dirty="0"/>
          </a:p>
        </p:txBody>
      </p:sp>
    </p:spTree>
    <p:extLst>
      <p:ext uri="{BB962C8B-B14F-4D97-AF65-F5344CB8AC3E}">
        <p14:creationId xmlns:p14="http://schemas.microsoft.com/office/powerpoint/2010/main" val="1773991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6" name="CuadroTexto 5"/>
          <p:cNvSpPr txBox="1"/>
          <p:nvPr/>
        </p:nvSpPr>
        <p:spPr>
          <a:xfrm>
            <a:off x="914284" y="1954699"/>
            <a:ext cx="2785357" cy="1477328"/>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Anotación del levantamiento de la certificación de sanciones a revisores fiscales</a:t>
            </a:r>
            <a:endParaRPr lang="en-US" dirty="0">
              <a:latin typeface="Arial" panose="020B0604020202020204" pitchFamily="34" charset="0"/>
              <a:cs typeface="Arial" panose="020B0604020202020204" pitchFamily="34" charset="0"/>
            </a:endParaRPr>
          </a:p>
        </p:txBody>
      </p:sp>
      <p:sp>
        <p:nvSpPr>
          <p:cNvPr id="7" name="CuadroTexto 6"/>
          <p:cNvSpPr txBox="1"/>
          <p:nvPr/>
        </p:nvSpPr>
        <p:spPr>
          <a:xfrm>
            <a:off x="7617365" y="1672729"/>
            <a:ext cx="4196262" cy="1477328"/>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Acto que otorga, niega, renueva, suspenda o cancele la licencia expedida por la Superintendencia de Vigilancia a empresas de servicios de vigilancia y seguridad privada.</a:t>
            </a:r>
            <a:endParaRPr lang="en-US" dirty="0">
              <a:latin typeface="Arial" panose="020B0604020202020204" pitchFamily="34" charset="0"/>
              <a:cs typeface="Arial" panose="020B0604020202020204" pitchFamily="34" charset="0"/>
            </a:endParaRPr>
          </a:p>
        </p:txBody>
      </p:sp>
      <p:sp>
        <p:nvSpPr>
          <p:cNvPr id="8" name="CuadroTexto 7"/>
          <p:cNvSpPr txBox="1"/>
          <p:nvPr/>
        </p:nvSpPr>
        <p:spPr>
          <a:xfrm>
            <a:off x="914284" y="4212272"/>
            <a:ext cx="2785357" cy="1200329"/>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Certificación de ordenes de autoridad judicial o administrativa con o sin fecha de vencimiento.</a:t>
            </a:r>
            <a:endParaRPr lang="en-US" dirty="0">
              <a:latin typeface="Arial" panose="020B0604020202020204" pitchFamily="34" charset="0"/>
              <a:cs typeface="Arial" panose="020B0604020202020204" pitchFamily="34" charset="0"/>
            </a:endParaRPr>
          </a:p>
        </p:txBody>
      </p:sp>
      <p:sp>
        <p:nvSpPr>
          <p:cNvPr id="9" name="CuadroTexto 8"/>
          <p:cNvSpPr txBox="1"/>
          <p:nvPr/>
        </p:nvSpPr>
        <p:spPr>
          <a:xfrm>
            <a:off x="7672572" y="4149668"/>
            <a:ext cx="4353918" cy="1200329"/>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Certificación de la participación de los propietarios de un establecimiento de comercio cuando el porcentaje se encuentre especificado.</a:t>
            </a:r>
            <a:endParaRPr lang="en-US" dirty="0">
              <a:latin typeface="Arial" panose="020B0604020202020204" pitchFamily="34" charset="0"/>
              <a:cs typeface="Arial" panose="020B0604020202020204" pitchFamily="34" charset="0"/>
            </a:endParaRPr>
          </a:p>
        </p:txBody>
      </p:sp>
      <p:sp>
        <p:nvSpPr>
          <p:cNvPr id="2" name="Elipse 1"/>
          <p:cNvSpPr/>
          <p:nvPr/>
        </p:nvSpPr>
        <p:spPr>
          <a:xfrm>
            <a:off x="4529703" y="2311199"/>
            <a:ext cx="2583419" cy="2293406"/>
          </a:xfrm>
          <a:prstGeom prst="ellipse">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bg1"/>
                </a:solidFill>
                <a:latin typeface="Arial" panose="020B0604020202020204" pitchFamily="34" charset="0"/>
                <a:cs typeface="Arial" panose="020B0604020202020204" pitchFamily="34" charset="0"/>
              </a:rPr>
              <a:t>MODELO DE </a:t>
            </a:r>
            <a:r>
              <a:rPr lang="es-MX" sz="1600" b="1" dirty="0">
                <a:solidFill>
                  <a:schemeClr val="bg1"/>
                </a:solidFill>
                <a:latin typeface="Arial" panose="020B0604020202020204" pitchFamily="34" charset="0"/>
                <a:cs typeface="Arial" panose="020B0604020202020204" pitchFamily="34" charset="0"/>
              </a:rPr>
              <a:t>CERTIFICACIÓN</a:t>
            </a:r>
            <a:endParaRPr lang="en-US" b="1" dirty="0">
              <a:solidFill>
                <a:schemeClr val="bg1"/>
              </a:solidFill>
              <a:latin typeface="Arial" panose="020B0604020202020204" pitchFamily="34" charset="0"/>
              <a:cs typeface="Arial" panose="020B0604020202020204" pitchFamily="34" charset="0"/>
            </a:endParaRPr>
          </a:p>
          <a:p>
            <a:pPr algn="ctr"/>
            <a:endParaRPr lang="en-US" dirty="0"/>
          </a:p>
        </p:txBody>
      </p:sp>
      <p:cxnSp>
        <p:nvCxnSpPr>
          <p:cNvPr id="10" name="Conector recto de flecha 9"/>
          <p:cNvCxnSpPr/>
          <p:nvPr/>
        </p:nvCxnSpPr>
        <p:spPr>
          <a:xfrm flipV="1">
            <a:off x="7009195" y="2054353"/>
            <a:ext cx="534582" cy="384281"/>
          </a:xfrm>
          <a:prstGeom prst="straightConnector1">
            <a:avLst/>
          </a:prstGeom>
          <a:ln w="762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flipH="1" flipV="1">
            <a:off x="3970253" y="2125969"/>
            <a:ext cx="599167" cy="366514"/>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flipH="1">
            <a:off x="3970253" y="4320827"/>
            <a:ext cx="694733" cy="446212"/>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6977840" y="4525857"/>
            <a:ext cx="683090" cy="447952"/>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328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5" name="CuadroTexto 4"/>
          <p:cNvSpPr txBox="1"/>
          <p:nvPr/>
        </p:nvSpPr>
        <p:spPr>
          <a:xfrm>
            <a:off x="2230319" y="2577396"/>
            <a:ext cx="8003568" cy="954107"/>
          </a:xfrm>
          <a:prstGeom prst="rect">
            <a:avLst/>
          </a:prstGeom>
          <a:noFill/>
        </p:spPr>
        <p:txBody>
          <a:bodyPr wrap="square" rtlCol="0">
            <a:spAutoFit/>
          </a:bodyPr>
          <a:lstStyle/>
          <a:p>
            <a:pPr algn="ctr"/>
            <a:r>
              <a:rPr lang="es-MX" sz="2800" b="1" dirty="0">
                <a:solidFill>
                  <a:srgbClr val="002060"/>
                </a:solidFill>
                <a:latin typeface="Arial" panose="020B0604020202020204" pitchFamily="34" charset="0"/>
                <a:cs typeface="Arial" panose="020B0604020202020204" pitchFamily="34" charset="0"/>
              </a:rPr>
              <a:t>REGISTRO DE ENTIDADES SIN ÁNIMO DE LUCRO</a:t>
            </a:r>
            <a:endParaRPr lang="en-U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5109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1162</Words>
  <Application>Microsoft Macintosh PowerPoint</Application>
  <PresentationFormat>Panorámica</PresentationFormat>
  <Paragraphs>77</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Black</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camara</dc:creator>
  <cp:lastModifiedBy>Microsoft Office User</cp:lastModifiedBy>
  <cp:revision>38</cp:revision>
  <dcterms:created xsi:type="dcterms:W3CDTF">2022-10-25T19:14:57Z</dcterms:created>
  <dcterms:modified xsi:type="dcterms:W3CDTF">2022-11-03T16:36:16Z</dcterms:modified>
</cp:coreProperties>
</file>