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4" r:id="rId12"/>
    <p:sldId id="263" r:id="rId13"/>
    <p:sldId id="267" r:id="rId14"/>
    <p:sldId id="266" r:id="rId15"/>
    <p:sldId id="270" r:id="rId16"/>
    <p:sldId id="269"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8" autoAdjust="0"/>
    <p:restoredTop sz="94660"/>
  </p:normalViewPr>
  <p:slideViewPr>
    <p:cSldViewPr snapToGrid="0" showGuides="1">
      <p:cViewPr varScale="1">
        <p:scale>
          <a:sx n="81" d="100"/>
          <a:sy n="81" d="100"/>
        </p:scale>
        <p:origin x="120" y="6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671A8C-9A7B-4F69-A093-5532CB03D26B}" type="doc">
      <dgm:prSet loTypeId="urn:microsoft.com/office/officeart/2005/8/layout/orgChart1" loCatId="hierarchy" qsTypeId="urn:microsoft.com/office/officeart/2005/8/quickstyle/3d1" qsCatId="3D" csTypeId="urn:microsoft.com/office/officeart/2005/8/colors/accent1_2" csCatId="accent1" phldr="1"/>
      <dgm:spPr/>
      <dgm:t>
        <a:bodyPr/>
        <a:lstStyle/>
        <a:p>
          <a:endParaRPr lang="es-ES"/>
        </a:p>
      </dgm:t>
    </dgm:pt>
    <dgm:pt modelId="{F88D0098-4179-4A6E-8268-76A672A077FA}">
      <dgm:prSet phldrT="[Texto]" custT="1"/>
      <dgm:spPr/>
      <dgm:t>
        <a:bodyPr/>
        <a:lstStyle/>
        <a:p>
          <a:r>
            <a:rPr lang="es-ES" sz="1800" b="1" dirty="0" smtClean="0">
              <a:solidFill>
                <a:schemeClr val="tx1"/>
              </a:solidFill>
              <a:latin typeface="Arial" panose="020B0604020202020204" pitchFamily="34" charset="0"/>
              <a:cs typeface="Arial" panose="020B0604020202020204" pitchFamily="34" charset="0"/>
            </a:rPr>
            <a:t>Sujetos Legitimados para presentar la solicitud </a:t>
          </a:r>
        </a:p>
        <a:p>
          <a:r>
            <a:rPr lang="es-ES" sz="1800" b="1" dirty="0" smtClean="0">
              <a:solidFill>
                <a:schemeClr val="tx1"/>
              </a:solidFill>
              <a:latin typeface="Arial" panose="020B0604020202020204" pitchFamily="34" charset="0"/>
              <a:cs typeface="Arial" panose="020B0604020202020204" pitchFamily="34" charset="0"/>
            </a:rPr>
            <a:t>(Art.11 Ley 1116/2006)</a:t>
          </a:r>
          <a:endParaRPr lang="es-ES" sz="1800" b="1" dirty="0">
            <a:solidFill>
              <a:schemeClr val="tx1"/>
            </a:solidFill>
            <a:latin typeface="Arial" panose="020B0604020202020204" pitchFamily="34" charset="0"/>
            <a:cs typeface="Arial" panose="020B0604020202020204" pitchFamily="34" charset="0"/>
          </a:endParaRPr>
        </a:p>
      </dgm:t>
    </dgm:pt>
    <dgm:pt modelId="{61445F02-5479-45DB-9A8D-20337DE0B71D}" type="parTrans" cxnId="{28BFA132-1B06-4827-8A6E-D34001532B9A}">
      <dgm:prSet/>
      <dgm:spPr/>
      <dgm:t>
        <a:bodyPr/>
        <a:lstStyle/>
        <a:p>
          <a:endParaRPr lang="es-ES"/>
        </a:p>
      </dgm:t>
    </dgm:pt>
    <dgm:pt modelId="{6BCC1DD5-9FCC-47BB-8A78-22C437D93AA3}" type="sibTrans" cxnId="{28BFA132-1B06-4827-8A6E-D34001532B9A}">
      <dgm:prSet/>
      <dgm:spPr/>
      <dgm:t>
        <a:bodyPr/>
        <a:lstStyle/>
        <a:p>
          <a:endParaRPr lang="es-ES"/>
        </a:p>
      </dgm:t>
    </dgm:pt>
    <dgm:pt modelId="{8A437BCB-B414-4F30-93F1-7DAAE09E692F}">
      <dgm:prSet phldrT="[Texto]" custT="1"/>
      <dgm:spPr/>
      <dgm:t>
        <a:bodyPr/>
        <a:lstStyle/>
        <a:p>
          <a:r>
            <a:rPr lang="es-ES" sz="1800" b="1" dirty="0" smtClean="0">
              <a:solidFill>
                <a:schemeClr val="tx1"/>
              </a:solidFill>
              <a:latin typeface="Arial" panose="020B0604020202020204" pitchFamily="34" charset="0"/>
              <a:cs typeface="Arial" panose="020B0604020202020204" pitchFamily="34" charset="0"/>
            </a:rPr>
            <a:t>El deudor</a:t>
          </a:r>
          <a:endParaRPr lang="es-ES" sz="1800" b="1" dirty="0">
            <a:solidFill>
              <a:schemeClr val="tx1"/>
            </a:solidFill>
            <a:latin typeface="Arial" panose="020B0604020202020204" pitchFamily="34" charset="0"/>
            <a:cs typeface="Arial" panose="020B0604020202020204" pitchFamily="34" charset="0"/>
          </a:endParaRPr>
        </a:p>
      </dgm:t>
    </dgm:pt>
    <dgm:pt modelId="{0ED47498-FD1D-42B8-8AF6-4951DDDBD927}" type="parTrans" cxnId="{7D20EFBC-42D3-48CE-A58E-B854B6D3CFE8}">
      <dgm:prSet/>
      <dgm:spPr/>
      <dgm:t>
        <a:bodyPr/>
        <a:lstStyle/>
        <a:p>
          <a:endParaRPr lang="es-ES"/>
        </a:p>
      </dgm:t>
    </dgm:pt>
    <dgm:pt modelId="{7B600673-860D-47B1-9985-CD0F7DB4BD84}" type="sibTrans" cxnId="{7D20EFBC-42D3-48CE-A58E-B854B6D3CFE8}">
      <dgm:prSet/>
      <dgm:spPr/>
      <dgm:t>
        <a:bodyPr/>
        <a:lstStyle/>
        <a:p>
          <a:endParaRPr lang="es-ES"/>
        </a:p>
      </dgm:t>
    </dgm:pt>
    <dgm:pt modelId="{E6E5017C-649F-4E3D-A8B0-1BF5B7835B97}">
      <dgm:prSet phldrT="[Texto]" custT="1"/>
      <dgm:spPr/>
      <dgm:t>
        <a:bodyPr/>
        <a:lstStyle/>
        <a:p>
          <a:r>
            <a:rPr lang="es-ES" sz="1800" b="1" dirty="0" smtClean="0">
              <a:solidFill>
                <a:schemeClr val="tx1"/>
              </a:solidFill>
              <a:latin typeface="Arial" panose="020B0604020202020204" pitchFamily="34" charset="0"/>
              <a:cs typeface="Arial" panose="020B0604020202020204" pitchFamily="34" charset="0"/>
            </a:rPr>
            <a:t>Uno o varios de sus acreedores titulares de acreencias incumplidas</a:t>
          </a:r>
          <a:endParaRPr lang="es-ES" sz="1800" b="1" dirty="0">
            <a:solidFill>
              <a:schemeClr val="tx1"/>
            </a:solidFill>
            <a:latin typeface="Arial" panose="020B0604020202020204" pitchFamily="34" charset="0"/>
            <a:cs typeface="Arial" panose="020B0604020202020204" pitchFamily="34" charset="0"/>
          </a:endParaRPr>
        </a:p>
      </dgm:t>
    </dgm:pt>
    <dgm:pt modelId="{347DED7B-B7F1-43AF-BAA8-A20AF74CF6AE}" type="parTrans" cxnId="{E41728C9-3D38-4E06-BBC4-74EE924E538E}">
      <dgm:prSet/>
      <dgm:spPr/>
      <dgm:t>
        <a:bodyPr/>
        <a:lstStyle/>
        <a:p>
          <a:endParaRPr lang="es-ES"/>
        </a:p>
      </dgm:t>
    </dgm:pt>
    <dgm:pt modelId="{8CAFD1A8-5156-4E93-AF3F-00D786CD419B}" type="sibTrans" cxnId="{E41728C9-3D38-4E06-BBC4-74EE924E538E}">
      <dgm:prSet/>
      <dgm:spPr/>
      <dgm:t>
        <a:bodyPr/>
        <a:lstStyle/>
        <a:p>
          <a:endParaRPr lang="es-ES"/>
        </a:p>
      </dgm:t>
    </dgm:pt>
    <dgm:pt modelId="{83B942B8-2F2F-4D9F-A97C-B28A09559929}">
      <dgm:prSet phldrT="[Texto]" custT="1"/>
      <dgm:spPr/>
      <dgm:t>
        <a:bodyPr/>
        <a:lstStyle/>
        <a:p>
          <a:pPr algn="ctr"/>
          <a:r>
            <a:rPr lang="es-ES" sz="1800" b="1" dirty="0" smtClean="0">
              <a:solidFill>
                <a:schemeClr val="tx1"/>
              </a:solidFill>
              <a:latin typeface="Arial" panose="020B0604020202020204" pitchFamily="34" charset="0"/>
              <a:cs typeface="Arial" panose="020B0604020202020204" pitchFamily="34" charset="0"/>
            </a:rPr>
            <a:t>De oficio por la Superintendencia que ejerza supervisión</a:t>
          </a:r>
          <a:endParaRPr lang="es-ES" sz="1800" b="1" dirty="0">
            <a:solidFill>
              <a:schemeClr val="tx1"/>
            </a:solidFill>
            <a:latin typeface="Arial" panose="020B0604020202020204" pitchFamily="34" charset="0"/>
            <a:cs typeface="Arial" panose="020B0604020202020204" pitchFamily="34" charset="0"/>
          </a:endParaRPr>
        </a:p>
      </dgm:t>
    </dgm:pt>
    <dgm:pt modelId="{E2C42F11-595F-448F-AD86-992C3A580CBA}" type="parTrans" cxnId="{A411F289-6605-44B8-87A9-28B5788CBC78}">
      <dgm:prSet/>
      <dgm:spPr/>
      <dgm:t>
        <a:bodyPr/>
        <a:lstStyle/>
        <a:p>
          <a:endParaRPr lang="es-ES"/>
        </a:p>
      </dgm:t>
    </dgm:pt>
    <dgm:pt modelId="{7FE037F4-94D3-4D4D-9961-78ACCCC378B0}" type="sibTrans" cxnId="{A411F289-6605-44B8-87A9-28B5788CBC78}">
      <dgm:prSet/>
      <dgm:spPr/>
      <dgm:t>
        <a:bodyPr/>
        <a:lstStyle/>
        <a:p>
          <a:endParaRPr lang="es-ES"/>
        </a:p>
      </dgm:t>
    </dgm:pt>
    <dgm:pt modelId="{D9077507-7557-4E9F-9A68-4B562A69B074}" type="pres">
      <dgm:prSet presAssocID="{DA671A8C-9A7B-4F69-A093-5532CB03D26B}" presName="hierChild1" presStyleCnt="0">
        <dgm:presLayoutVars>
          <dgm:orgChart val="1"/>
          <dgm:chPref val="1"/>
          <dgm:dir/>
          <dgm:animOne val="branch"/>
          <dgm:animLvl val="lvl"/>
          <dgm:resizeHandles/>
        </dgm:presLayoutVars>
      </dgm:prSet>
      <dgm:spPr/>
      <dgm:t>
        <a:bodyPr/>
        <a:lstStyle/>
        <a:p>
          <a:endParaRPr lang="es-ES"/>
        </a:p>
      </dgm:t>
    </dgm:pt>
    <dgm:pt modelId="{C71BFBD0-FDE4-457F-B9D9-B5B5CCF12E38}" type="pres">
      <dgm:prSet presAssocID="{F88D0098-4179-4A6E-8268-76A672A077FA}" presName="hierRoot1" presStyleCnt="0">
        <dgm:presLayoutVars>
          <dgm:hierBranch val="init"/>
        </dgm:presLayoutVars>
      </dgm:prSet>
      <dgm:spPr/>
    </dgm:pt>
    <dgm:pt modelId="{72CDFA0F-6719-4C4C-A1A0-E02488A3C19D}" type="pres">
      <dgm:prSet presAssocID="{F88D0098-4179-4A6E-8268-76A672A077FA}" presName="rootComposite1" presStyleCnt="0"/>
      <dgm:spPr/>
    </dgm:pt>
    <dgm:pt modelId="{03FB9C66-FFCF-40F0-9F91-04466C73BB8A}" type="pres">
      <dgm:prSet presAssocID="{F88D0098-4179-4A6E-8268-76A672A077FA}" presName="rootText1" presStyleLbl="node0" presStyleIdx="0" presStyleCnt="1" custScaleX="100897">
        <dgm:presLayoutVars>
          <dgm:chPref val="3"/>
        </dgm:presLayoutVars>
      </dgm:prSet>
      <dgm:spPr/>
      <dgm:t>
        <a:bodyPr/>
        <a:lstStyle/>
        <a:p>
          <a:endParaRPr lang="es-ES"/>
        </a:p>
      </dgm:t>
    </dgm:pt>
    <dgm:pt modelId="{703D8A54-2C04-4298-92DC-4CCF1F91E260}" type="pres">
      <dgm:prSet presAssocID="{F88D0098-4179-4A6E-8268-76A672A077FA}" presName="rootConnector1" presStyleLbl="node1" presStyleIdx="0" presStyleCnt="0"/>
      <dgm:spPr/>
      <dgm:t>
        <a:bodyPr/>
        <a:lstStyle/>
        <a:p>
          <a:endParaRPr lang="es-ES"/>
        </a:p>
      </dgm:t>
    </dgm:pt>
    <dgm:pt modelId="{E974BF4D-702F-4498-8612-C229A7CE9FB5}" type="pres">
      <dgm:prSet presAssocID="{F88D0098-4179-4A6E-8268-76A672A077FA}" presName="hierChild2" presStyleCnt="0"/>
      <dgm:spPr/>
    </dgm:pt>
    <dgm:pt modelId="{32AAF68C-FDA4-4E13-BEE9-256BE7C9D6B1}" type="pres">
      <dgm:prSet presAssocID="{0ED47498-FD1D-42B8-8AF6-4951DDDBD927}" presName="Name37" presStyleLbl="parChTrans1D2" presStyleIdx="0" presStyleCnt="3"/>
      <dgm:spPr/>
      <dgm:t>
        <a:bodyPr/>
        <a:lstStyle/>
        <a:p>
          <a:endParaRPr lang="es-ES"/>
        </a:p>
      </dgm:t>
    </dgm:pt>
    <dgm:pt modelId="{5BC4992A-BC71-4265-B210-0DE8F2D2C687}" type="pres">
      <dgm:prSet presAssocID="{8A437BCB-B414-4F30-93F1-7DAAE09E692F}" presName="hierRoot2" presStyleCnt="0">
        <dgm:presLayoutVars>
          <dgm:hierBranch val="init"/>
        </dgm:presLayoutVars>
      </dgm:prSet>
      <dgm:spPr/>
    </dgm:pt>
    <dgm:pt modelId="{93368786-0F1D-48BC-8D7F-9620DA76458B}" type="pres">
      <dgm:prSet presAssocID="{8A437BCB-B414-4F30-93F1-7DAAE09E692F}" presName="rootComposite" presStyleCnt="0"/>
      <dgm:spPr/>
    </dgm:pt>
    <dgm:pt modelId="{D72BE875-E77B-4D8F-9D30-5E722B88856B}" type="pres">
      <dgm:prSet presAssocID="{8A437BCB-B414-4F30-93F1-7DAAE09E692F}" presName="rootText" presStyleLbl="node2" presStyleIdx="0" presStyleCnt="3">
        <dgm:presLayoutVars>
          <dgm:chPref val="3"/>
        </dgm:presLayoutVars>
      </dgm:prSet>
      <dgm:spPr/>
      <dgm:t>
        <a:bodyPr/>
        <a:lstStyle/>
        <a:p>
          <a:endParaRPr lang="es-ES"/>
        </a:p>
      </dgm:t>
    </dgm:pt>
    <dgm:pt modelId="{AC89FCF8-E1C7-4243-9C77-B28BB9FD3F57}" type="pres">
      <dgm:prSet presAssocID="{8A437BCB-B414-4F30-93F1-7DAAE09E692F}" presName="rootConnector" presStyleLbl="node2" presStyleIdx="0" presStyleCnt="3"/>
      <dgm:spPr/>
      <dgm:t>
        <a:bodyPr/>
        <a:lstStyle/>
        <a:p>
          <a:endParaRPr lang="es-ES"/>
        </a:p>
      </dgm:t>
    </dgm:pt>
    <dgm:pt modelId="{C05A4273-4EAD-4684-8A7F-7F06AE475FAB}" type="pres">
      <dgm:prSet presAssocID="{8A437BCB-B414-4F30-93F1-7DAAE09E692F}" presName="hierChild4" presStyleCnt="0"/>
      <dgm:spPr/>
    </dgm:pt>
    <dgm:pt modelId="{CE00511E-4742-4FC2-8175-3904BAC34ECC}" type="pres">
      <dgm:prSet presAssocID="{8A437BCB-B414-4F30-93F1-7DAAE09E692F}" presName="hierChild5" presStyleCnt="0"/>
      <dgm:spPr/>
    </dgm:pt>
    <dgm:pt modelId="{720CA83C-540D-4DBF-BCED-F9C91790A1BF}" type="pres">
      <dgm:prSet presAssocID="{347DED7B-B7F1-43AF-BAA8-A20AF74CF6AE}" presName="Name37" presStyleLbl="parChTrans1D2" presStyleIdx="1" presStyleCnt="3"/>
      <dgm:spPr/>
      <dgm:t>
        <a:bodyPr/>
        <a:lstStyle/>
        <a:p>
          <a:endParaRPr lang="es-ES"/>
        </a:p>
      </dgm:t>
    </dgm:pt>
    <dgm:pt modelId="{5EE919BE-392D-4772-918C-60994D13A459}" type="pres">
      <dgm:prSet presAssocID="{E6E5017C-649F-4E3D-A8B0-1BF5B7835B97}" presName="hierRoot2" presStyleCnt="0">
        <dgm:presLayoutVars>
          <dgm:hierBranch val="init"/>
        </dgm:presLayoutVars>
      </dgm:prSet>
      <dgm:spPr/>
    </dgm:pt>
    <dgm:pt modelId="{142F8746-9B0A-4B23-951F-67A4C8FBA302}" type="pres">
      <dgm:prSet presAssocID="{E6E5017C-649F-4E3D-A8B0-1BF5B7835B97}" presName="rootComposite" presStyleCnt="0"/>
      <dgm:spPr/>
    </dgm:pt>
    <dgm:pt modelId="{6E7FC274-F191-4373-89F0-CF435E7B1F78}" type="pres">
      <dgm:prSet presAssocID="{E6E5017C-649F-4E3D-A8B0-1BF5B7835B97}" presName="rootText" presStyleLbl="node2" presStyleIdx="1" presStyleCnt="3">
        <dgm:presLayoutVars>
          <dgm:chPref val="3"/>
        </dgm:presLayoutVars>
      </dgm:prSet>
      <dgm:spPr/>
      <dgm:t>
        <a:bodyPr/>
        <a:lstStyle/>
        <a:p>
          <a:endParaRPr lang="es-ES"/>
        </a:p>
      </dgm:t>
    </dgm:pt>
    <dgm:pt modelId="{6EE4E842-8C54-4193-B2D7-6CB64E618F92}" type="pres">
      <dgm:prSet presAssocID="{E6E5017C-649F-4E3D-A8B0-1BF5B7835B97}" presName="rootConnector" presStyleLbl="node2" presStyleIdx="1" presStyleCnt="3"/>
      <dgm:spPr/>
      <dgm:t>
        <a:bodyPr/>
        <a:lstStyle/>
        <a:p>
          <a:endParaRPr lang="es-ES"/>
        </a:p>
      </dgm:t>
    </dgm:pt>
    <dgm:pt modelId="{07243EEB-204B-49FE-B535-7E3E29779474}" type="pres">
      <dgm:prSet presAssocID="{E6E5017C-649F-4E3D-A8B0-1BF5B7835B97}" presName="hierChild4" presStyleCnt="0"/>
      <dgm:spPr/>
    </dgm:pt>
    <dgm:pt modelId="{1C565D8C-7649-48D1-9ED6-2A081D5EE032}" type="pres">
      <dgm:prSet presAssocID="{E6E5017C-649F-4E3D-A8B0-1BF5B7835B97}" presName="hierChild5" presStyleCnt="0"/>
      <dgm:spPr/>
    </dgm:pt>
    <dgm:pt modelId="{F11C7511-B033-4EF2-9739-6481EE79BA03}" type="pres">
      <dgm:prSet presAssocID="{E2C42F11-595F-448F-AD86-992C3A580CBA}" presName="Name37" presStyleLbl="parChTrans1D2" presStyleIdx="2" presStyleCnt="3"/>
      <dgm:spPr/>
      <dgm:t>
        <a:bodyPr/>
        <a:lstStyle/>
        <a:p>
          <a:endParaRPr lang="es-ES"/>
        </a:p>
      </dgm:t>
    </dgm:pt>
    <dgm:pt modelId="{6A8FDAA8-2C53-441C-92D5-DB71155329E3}" type="pres">
      <dgm:prSet presAssocID="{83B942B8-2F2F-4D9F-A97C-B28A09559929}" presName="hierRoot2" presStyleCnt="0">
        <dgm:presLayoutVars>
          <dgm:hierBranch val="init"/>
        </dgm:presLayoutVars>
      </dgm:prSet>
      <dgm:spPr/>
    </dgm:pt>
    <dgm:pt modelId="{B986BDE5-B107-4771-A17D-5070FFE2A602}" type="pres">
      <dgm:prSet presAssocID="{83B942B8-2F2F-4D9F-A97C-B28A09559929}" presName="rootComposite" presStyleCnt="0"/>
      <dgm:spPr/>
    </dgm:pt>
    <dgm:pt modelId="{4F560C97-1F73-44ED-BD37-D6E81D4AD819}" type="pres">
      <dgm:prSet presAssocID="{83B942B8-2F2F-4D9F-A97C-B28A09559929}" presName="rootText" presStyleLbl="node2" presStyleIdx="2" presStyleCnt="3">
        <dgm:presLayoutVars>
          <dgm:chPref val="3"/>
        </dgm:presLayoutVars>
      </dgm:prSet>
      <dgm:spPr/>
      <dgm:t>
        <a:bodyPr/>
        <a:lstStyle/>
        <a:p>
          <a:endParaRPr lang="es-ES"/>
        </a:p>
      </dgm:t>
    </dgm:pt>
    <dgm:pt modelId="{CF8A8819-4C8D-4628-8932-EBBA0399095D}" type="pres">
      <dgm:prSet presAssocID="{83B942B8-2F2F-4D9F-A97C-B28A09559929}" presName="rootConnector" presStyleLbl="node2" presStyleIdx="2" presStyleCnt="3"/>
      <dgm:spPr/>
      <dgm:t>
        <a:bodyPr/>
        <a:lstStyle/>
        <a:p>
          <a:endParaRPr lang="es-ES"/>
        </a:p>
      </dgm:t>
    </dgm:pt>
    <dgm:pt modelId="{C04BCF6F-2000-4F47-A10F-5BF63DF24FA0}" type="pres">
      <dgm:prSet presAssocID="{83B942B8-2F2F-4D9F-A97C-B28A09559929}" presName="hierChild4" presStyleCnt="0"/>
      <dgm:spPr/>
    </dgm:pt>
    <dgm:pt modelId="{375D0CC2-4D06-42A0-AAA1-52902A4F78FB}" type="pres">
      <dgm:prSet presAssocID="{83B942B8-2F2F-4D9F-A97C-B28A09559929}" presName="hierChild5" presStyleCnt="0"/>
      <dgm:spPr/>
    </dgm:pt>
    <dgm:pt modelId="{6109B403-8BDE-4087-8361-E010F61AEC28}" type="pres">
      <dgm:prSet presAssocID="{F88D0098-4179-4A6E-8268-76A672A077FA}" presName="hierChild3" presStyleCnt="0"/>
      <dgm:spPr/>
    </dgm:pt>
  </dgm:ptLst>
  <dgm:cxnLst>
    <dgm:cxn modelId="{15176A77-531C-411A-8DEF-B42D9F3ACEF0}" type="presOf" srcId="{347DED7B-B7F1-43AF-BAA8-A20AF74CF6AE}" destId="{720CA83C-540D-4DBF-BCED-F9C91790A1BF}" srcOrd="0" destOrd="0" presId="urn:microsoft.com/office/officeart/2005/8/layout/orgChart1"/>
    <dgm:cxn modelId="{EB9526C6-CDD3-4487-A96A-E8B61183B7B9}" type="presOf" srcId="{83B942B8-2F2F-4D9F-A97C-B28A09559929}" destId="{CF8A8819-4C8D-4628-8932-EBBA0399095D}" srcOrd="1" destOrd="0" presId="urn:microsoft.com/office/officeart/2005/8/layout/orgChart1"/>
    <dgm:cxn modelId="{BA76AF54-8B49-4757-9D99-8B4C6091AF8F}" type="presOf" srcId="{E2C42F11-595F-448F-AD86-992C3A580CBA}" destId="{F11C7511-B033-4EF2-9739-6481EE79BA03}" srcOrd="0" destOrd="0" presId="urn:microsoft.com/office/officeart/2005/8/layout/orgChart1"/>
    <dgm:cxn modelId="{163ED146-A85A-4560-A78C-2E26D3580278}" type="presOf" srcId="{E6E5017C-649F-4E3D-A8B0-1BF5B7835B97}" destId="{6E7FC274-F191-4373-89F0-CF435E7B1F78}" srcOrd="0" destOrd="0" presId="urn:microsoft.com/office/officeart/2005/8/layout/orgChart1"/>
    <dgm:cxn modelId="{A411F289-6605-44B8-87A9-28B5788CBC78}" srcId="{F88D0098-4179-4A6E-8268-76A672A077FA}" destId="{83B942B8-2F2F-4D9F-A97C-B28A09559929}" srcOrd="2" destOrd="0" parTransId="{E2C42F11-595F-448F-AD86-992C3A580CBA}" sibTransId="{7FE037F4-94D3-4D4D-9961-78ACCCC378B0}"/>
    <dgm:cxn modelId="{705C8560-D22D-4C6C-BE46-5D8F13988431}" type="presOf" srcId="{0ED47498-FD1D-42B8-8AF6-4951DDDBD927}" destId="{32AAF68C-FDA4-4E13-BEE9-256BE7C9D6B1}" srcOrd="0" destOrd="0" presId="urn:microsoft.com/office/officeart/2005/8/layout/orgChart1"/>
    <dgm:cxn modelId="{E41728C9-3D38-4E06-BBC4-74EE924E538E}" srcId="{F88D0098-4179-4A6E-8268-76A672A077FA}" destId="{E6E5017C-649F-4E3D-A8B0-1BF5B7835B97}" srcOrd="1" destOrd="0" parTransId="{347DED7B-B7F1-43AF-BAA8-A20AF74CF6AE}" sibTransId="{8CAFD1A8-5156-4E93-AF3F-00D786CD419B}"/>
    <dgm:cxn modelId="{7AF135A8-C105-47A6-8615-E06C89183E83}" type="presOf" srcId="{83B942B8-2F2F-4D9F-A97C-B28A09559929}" destId="{4F560C97-1F73-44ED-BD37-D6E81D4AD819}" srcOrd="0" destOrd="0" presId="urn:microsoft.com/office/officeart/2005/8/layout/orgChart1"/>
    <dgm:cxn modelId="{2BD321FA-2787-4E52-963F-E047A7926665}" type="presOf" srcId="{F88D0098-4179-4A6E-8268-76A672A077FA}" destId="{703D8A54-2C04-4298-92DC-4CCF1F91E260}" srcOrd="1" destOrd="0" presId="urn:microsoft.com/office/officeart/2005/8/layout/orgChart1"/>
    <dgm:cxn modelId="{7E16C5AD-DEB9-424E-9062-AC985DA5D30B}" type="presOf" srcId="{8A437BCB-B414-4F30-93F1-7DAAE09E692F}" destId="{AC89FCF8-E1C7-4243-9C77-B28BB9FD3F57}" srcOrd="1" destOrd="0" presId="urn:microsoft.com/office/officeart/2005/8/layout/orgChart1"/>
    <dgm:cxn modelId="{F2D8CA6F-67BE-43D0-BF41-47D82BE93A58}" type="presOf" srcId="{DA671A8C-9A7B-4F69-A093-5532CB03D26B}" destId="{D9077507-7557-4E9F-9A68-4B562A69B074}" srcOrd="0" destOrd="0" presId="urn:microsoft.com/office/officeart/2005/8/layout/orgChart1"/>
    <dgm:cxn modelId="{B0585E60-4267-43E7-BCE1-8AB282082402}" type="presOf" srcId="{E6E5017C-649F-4E3D-A8B0-1BF5B7835B97}" destId="{6EE4E842-8C54-4193-B2D7-6CB64E618F92}" srcOrd="1" destOrd="0" presId="urn:microsoft.com/office/officeart/2005/8/layout/orgChart1"/>
    <dgm:cxn modelId="{D509D213-7481-422B-81D5-B606E199195F}" type="presOf" srcId="{F88D0098-4179-4A6E-8268-76A672A077FA}" destId="{03FB9C66-FFCF-40F0-9F91-04466C73BB8A}" srcOrd="0" destOrd="0" presId="urn:microsoft.com/office/officeart/2005/8/layout/orgChart1"/>
    <dgm:cxn modelId="{7D20EFBC-42D3-48CE-A58E-B854B6D3CFE8}" srcId="{F88D0098-4179-4A6E-8268-76A672A077FA}" destId="{8A437BCB-B414-4F30-93F1-7DAAE09E692F}" srcOrd="0" destOrd="0" parTransId="{0ED47498-FD1D-42B8-8AF6-4951DDDBD927}" sibTransId="{7B600673-860D-47B1-9985-CD0F7DB4BD84}"/>
    <dgm:cxn modelId="{20CBED74-DD74-40FA-9B1B-6ADE7894AD48}" type="presOf" srcId="{8A437BCB-B414-4F30-93F1-7DAAE09E692F}" destId="{D72BE875-E77B-4D8F-9D30-5E722B88856B}" srcOrd="0" destOrd="0" presId="urn:microsoft.com/office/officeart/2005/8/layout/orgChart1"/>
    <dgm:cxn modelId="{28BFA132-1B06-4827-8A6E-D34001532B9A}" srcId="{DA671A8C-9A7B-4F69-A093-5532CB03D26B}" destId="{F88D0098-4179-4A6E-8268-76A672A077FA}" srcOrd="0" destOrd="0" parTransId="{61445F02-5479-45DB-9A8D-20337DE0B71D}" sibTransId="{6BCC1DD5-9FCC-47BB-8A78-22C437D93AA3}"/>
    <dgm:cxn modelId="{25F3F5D1-24A9-44A3-897D-58E2A4343641}" type="presParOf" srcId="{D9077507-7557-4E9F-9A68-4B562A69B074}" destId="{C71BFBD0-FDE4-457F-B9D9-B5B5CCF12E38}" srcOrd="0" destOrd="0" presId="urn:microsoft.com/office/officeart/2005/8/layout/orgChart1"/>
    <dgm:cxn modelId="{76FC9461-0540-4DDA-920E-D0FC943B426F}" type="presParOf" srcId="{C71BFBD0-FDE4-457F-B9D9-B5B5CCF12E38}" destId="{72CDFA0F-6719-4C4C-A1A0-E02488A3C19D}" srcOrd="0" destOrd="0" presId="urn:microsoft.com/office/officeart/2005/8/layout/orgChart1"/>
    <dgm:cxn modelId="{A0EC7051-85E4-4F29-90CD-EFA6376821F8}" type="presParOf" srcId="{72CDFA0F-6719-4C4C-A1A0-E02488A3C19D}" destId="{03FB9C66-FFCF-40F0-9F91-04466C73BB8A}" srcOrd="0" destOrd="0" presId="urn:microsoft.com/office/officeart/2005/8/layout/orgChart1"/>
    <dgm:cxn modelId="{7F1F70D1-8411-4CAF-80D8-92D11D1E3348}" type="presParOf" srcId="{72CDFA0F-6719-4C4C-A1A0-E02488A3C19D}" destId="{703D8A54-2C04-4298-92DC-4CCF1F91E260}" srcOrd="1" destOrd="0" presId="urn:microsoft.com/office/officeart/2005/8/layout/orgChart1"/>
    <dgm:cxn modelId="{7224A71D-6BB1-49F8-BF2C-E3EEA505C8B8}" type="presParOf" srcId="{C71BFBD0-FDE4-457F-B9D9-B5B5CCF12E38}" destId="{E974BF4D-702F-4498-8612-C229A7CE9FB5}" srcOrd="1" destOrd="0" presId="urn:microsoft.com/office/officeart/2005/8/layout/orgChart1"/>
    <dgm:cxn modelId="{BEC51F11-96B1-4DCA-8D3D-0AE68263CE5D}" type="presParOf" srcId="{E974BF4D-702F-4498-8612-C229A7CE9FB5}" destId="{32AAF68C-FDA4-4E13-BEE9-256BE7C9D6B1}" srcOrd="0" destOrd="0" presId="urn:microsoft.com/office/officeart/2005/8/layout/orgChart1"/>
    <dgm:cxn modelId="{34141C0E-44E5-489E-8610-31C047162CAE}" type="presParOf" srcId="{E974BF4D-702F-4498-8612-C229A7CE9FB5}" destId="{5BC4992A-BC71-4265-B210-0DE8F2D2C687}" srcOrd="1" destOrd="0" presId="urn:microsoft.com/office/officeart/2005/8/layout/orgChart1"/>
    <dgm:cxn modelId="{62B8E4EC-BEED-4F7E-8A6A-15F78EDE0C4C}" type="presParOf" srcId="{5BC4992A-BC71-4265-B210-0DE8F2D2C687}" destId="{93368786-0F1D-48BC-8D7F-9620DA76458B}" srcOrd="0" destOrd="0" presId="urn:microsoft.com/office/officeart/2005/8/layout/orgChart1"/>
    <dgm:cxn modelId="{186F9E28-0C27-4292-A852-DAAA9EAC8F87}" type="presParOf" srcId="{93368786-0F1D-48BC-8D7F-9620DA76458B}" destId="{D72BE875-E77B-4D8F-9D30-5E722B88856B}" srcOrd="0" destOrd="0" presId="urn:microsoft.com/office/officeart/2005/8/layout/orgChart1"/>
    <dgm:cxn modelId="{B37DCF72-310F-45BE-9ACD-A3AD8C0BBB6D}" type="presParOf" srcId="{93368786-0F1D-48BC-8D7F-9620DA76458B}" destId="{AC89FCF8-E1C7-4243-9C77-B28BB9FD3F57}" srcOrd="1" destOrd="0" presId="urn:microsoft.com/office/officeart/2005/8/layout/orgChart1"/>
    <dgm:cxn modelId="{A580F9CE-3586-429D-B674-6BE2A0934864}" type="presParOf" srcId="{5BC4992A-BC71-4265-B210-0DE8F2D2C687}" destId="{C05A4273-4EAD-4684-8A7F-7F06AE475FAB}" srcOrd="1" destOrd="0" presId="urn:microsoft.com/office/officeart/2005/8/layout/orgChart1"/>
    <dgm:cxn modelId="{004786EE-F985-4CCC-A083-8643C0D0E1C1}" type="presParOf" srcId="{5BC4992A-BC71-4265-B210-0DE8F2D2C687}" destId="{CE00511E-4742-4FC2-8175-3904BAC34ECC}" srcOrd="2" destOrd="0" presId="urn:microsoft.com/office/officeart/2005/8/layout/orgChart1"/>
    <dgm:cxn modelId="{0661E97D-C2BF-4DDE-A70B-6105A5F5C873}" type="presParOf" srcId="{E974BF4D-702F-4498-8612-C229A7CE9FB5}" destId="{720CA83C-540D-4DBF-BCED-F9C91790A1BF}" srcOrd="2" destOrd="0" presId="urn:microsoft.com/office/officeart/2005/8/layout/orgChart1"/>
    <dgm:cxn modelId="{93DD5B93-FB44-405D-A0E8-B7425CFE643D}" type="presParOf" srcId="{E974BF4D-702F-4498-8612-C229A7CE9FB5}" destId="{5EE919BE-392D-4772-918C-60994D13A459}" srcOrd="3" destOrd="0" presId="urn:microsoft.com/office/officeart/2005/8/layout/orgChart1"/>
    <dgm:cxn modelId="{19F976A3-F63E-4DE1-A1FD-A097ADC2E925}" type="presParOf" srcId="{5EE919BE-392D-4772-918C-60994D13A459}" destId="{142F8746-9B0A-4B23-951F-67A4C8FBA302}" srcOrd="0" destOrd="0" presId="urn:microsoft.com/office/officeart/2005/8/layout/orgChart1"/>
    <dgm:cxn modelId="{6E75E685-3FD4-4D64-8B46-8CD475DA89CF}" type="presParOf" srcId="{142F8746-9B0A-4B23-951F-67A4C8FBA302}" destId="{6E7FC274-F191-4373-89F0-CF435E7B1F78}" srcOrd="0" destOrd="0" presId="urn:microsoft.com/office/officeart/2005/8/layout/orgChart1"/>
    <dgm:cxn modelId="{23FE95FB-BE66-4718-8F52-A66E9235AB67}" type="presParOf" srcId="{142F8746-9B0A-4B23-951F-67A4C8FBA302}" destId="{6EE4E842-8C54-4193-B2D7-6CB64E618F92}" srcOrd="1" destOrd="0" presId="urn:microsoft.com/office/officeart/2005/8/layout/orgChart1"/>
    <dgm:cxn modelId="{A3EF5859-5D01-4E21-BFF5-5295600BF630}" type="presParOf" srcId="{5EE919BE-392D-4772-918C-60994D13A459}" destId="{07243EEB-204B-49FE-B535-7E3E29779474}" srcOrd="1" destOrd="0" presId="urn:microsoft.com/office/officeart/2005/8/layout/orgChart1"/>
    <dgm:cxn modelId="{41A86020-EADE-41A6-835D-946D5288B6F7}" type="presParOf" srcId="{5EE919BE-392D-4772-918C-60994D13A459}" destId="{1C565D8C-7649-48D1-9ED6-2A081D5EE032}" srcOrd="2" destOrd="0" presId="urn:microsoft.com/office/officeart/2005/8/layout/orgChart1"/>
    <dgm:cxn modelId="{864C7C69-41DA-49FC-ABAC-0122CCE17B1E}" type="presParOf" srcId="{E974BF4D-702F-4498-8612-C229A7CE9FB5}" destId="{F11C7511-B033-4EF2-9739-6481EE79BA03}" srcOrd="4" destOrd="0" presId="urn:microsoft.com/office/officeart/2005/8/layout/orgChart1"/>
    <dgm:cxn modelId="{132A3FA0-4835-487F-8398-0DAD9451A214}" type="presParOf" srcId="{E974BF4D-702F-4498-8612-C229A7CE9FB5}" destId="{6A8FDAA8-2C53-441C-92D5-DB71155329E3}" srcOrd="5" destOrd="0" presId="urn:microsoft.com/office/officeart/2005/8/layout/orgChart1"/>
    <dgm:cxn modelId="{698D44A8-A0BF-4784-B97B-192070B4A33F}" type="presParOf" srcId="{6A8FDAA8-2C53-441C-92D5-DB71155329E3}" destId="{B986BDE5-B107-4771-A17D-5070FFE2A602}" srcOrd="0" destOrd="0" presId="urn:microsoft.com/office/officeart/2005/8/layout/orgChart1"/>
    <dgm:cxn modelId="{3837AF63-EFF0-40D8-B71F-81C639883F21}" type="presParOf" srcId="{B986BDE5-B107-4771-A17D-5070FFE2A602}" destId="{4F560C97-1F73-44ED-BD37-D6E81D4AD819}" srcOrd="0" destOrd="0" presId="urn:microsoft.com/office/officeart/2005/8/layout/orgChart1"/>
    <dgm:cxn modelId="{828A9C2C-2FBF-4654-A69F-1AD072CFE26A}" type="presParOf" srcId="{B986BDE5-B107-4771-A17D-5070FFE2A602}" destId="{CF8A8819-4C8D-4628-8932-EBBA0399095D}" srcOrd="1" destOrd="0" presId="urn:microsoft.com/office/officeart/2005/8/layout/orgChart1"/>
    <dgm:cxn modelId="{DED39C61-B446-4639-B2D7-7A4415EE6F3D}" type="presParOf" srcId="{6A8FDAA8-2C53-441C-92D5-DB71155329E3}" destId="{C04BCF6F-2000-4F47-A10F-5BF63DF24FA0}" srcOrd="1" destOrd="0" presId="urn:microsoft.com/office/officeart/2005/8/layout/orgChart1"/>
    <dgm:cxn modelId="{56A85BE1-8B94-4412-AA14-7F69038C735F}" type="presParOf" srcId="{6A8FDAA8-2C53-441C-92D5-DB71155329E3}" destId="{375D0CC2-4D06-42A0-AAA1-52902A4F78FB}" srcOrd="2" destOrd="0" presId="urn:microsoft.com/office/officeart/2005/8/layout/orgChart1"/>
    <dgm:cxn modelId="{D9F3129D-1230-46B1-B349-8B843E941C8F}" type="presParOf" srcId="{C71BFBD0-FDE4-457F-B9D9-B5B5CCF12E38}" destId="{6109B403-8BDE-4087-8361-E010F61AEC28}"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C7675F-765D-4089-8155-D888AE444B64}" type="doc">
      <dgm:prSet loTypeId="urn:microsoft.com/office/officeart/2005/8/layout/chevron2" loCatId="process" qsTypeId="urn:microsoft.com/office/officeart/2005/8/quickstyle/3d1" qsCatId="3D" csTypeId="urn:microsoft.com/office/officeart/2005/8/colors/accent1_2" csCatId="accent1" phldr="1"/>
      <dgm:spPr/>
      <dgm:t>
        <a:bodyPr/>
        <a:lstStyle/>
        <a:p>
          <a:endParaRPr lang="es-ES"/>
        </a:p>
      </dgm:t>
    </dgm:pt>
    <dgm:pt modelId="{8052266B-20EE-4318-92B9-F8C51C42F4DF}">
      <dgm:prSet phldrT="[Texto]" custT="1"/>
      <dgm:spPr/>
      <dgm:t>
        <a:bodyPr/>
        <a:lstStyle/>
        <a:p>
          <a:r>
            <a:rPr lang="es-ES" sz="1800" b="1" dirty="0" smtClean="0">
              <a:solidFill>
                <a:schemeClr val="tx1"/>
              </a:solidFill>
              <a:latin typeface="Arial" panose="020B0604020202020204" pitchFamily="34" charset="0"/>
              <a:cs typeface="Arial" panose="020B0604020202020204" pitchFamily="34" charset="0"/>
            </a:rPr>
            <a:t>Solicitud</a:t>
          </a:r>
          <a:endParaRPr lang="es-ES" sz="1800" b="1" dirty="0">
            <a:solidFill>
              <a:schemeClr val="tx1"/>
            </a:solidFill>
            <a:latin typeface="Arial" panose="020B0604020202020204" pitchFamily="34" charset="0"/>
            <a:cs typeface="Arial" panose="020B0604020202020204" pitchFamily="34" charset="0"/>
          </a:endParaRPr>
        </a:p>
      </dgm:t>
    </dgm:pt>
    <dgm:pt modelId="{E030B322-3FF3-4806-8AF1-5C431BD75500}" type="parTrans" cxnId="{52A35FBF-E421-40FC-8648-E420A91DF55F}">
      <dgm:prSet/>
      <dgm:spPr/>
      <dgm:t>
        <a:bodyPr/>
        <a:lstStyle/>
        <a:p>
          <a:endParaRPr lang="es-ES"/>
        </a:p>
      </dgm:t>
    </dgm:pt>
    <dgm:pt modelId="{75FDE6B0-ACF4-45FB-B390-2D016136F1E6}" type="sibTrans" cxnId="{52A35FBF-E421-40FC-8648-E420A91DF55F}">
      <dgm:prSet/>
      <dgm:spPr/>
      <dgm:t>
        <a:bodyPr/>
        <a:lstStyle/>
        <a:p>
          <a:endParaRPr lang="es-ES"/>
        </a:p>
      </dgm:t>
    </dgm:pt>
    <dgm:pt modelId="{5E8D57B4-5FB7-4227-AEC9-A76FD47762D3}">
      <dgm:prSet phldrT="[Texto]" custT="1"/>
      <dgm:spPr/>
      <dgm:t>
        <a:bodyPr/>
        <a:lstStyle/>
        <a:p>
          <a:endParaRPr lang="es-ES" sz="1600" b="1" dirty="0" smtClean="0">
            <a:solidFill>
              <a:schemeClr val="tx1"/>
            </a:solidFill>
            <a:latin typeface="Arial" panose="020B0604020202020204" pitchFamily="34" charset="0"/>
            <a:cs typeface="Arial" panose="020B0604020202020204" pitchFamily="34" charset="0"/>
          </a:endParaRPr>
        </a:p>
        <a:p>
          <a:r>
            <a:rPr lang="es-ES" sz="1600" b="1" dirty="0" smtClean="0">
              <a:solidFill>
                <a:schemeClr val="tx1"/>
              </a:solidFill>
              <a:latin typeface="Arial" panose="020B0604020202020204" pitchFamily="34" charset="0"/>
              <a:cs typeface="Arial" panose="020B0604020202020204" pitchFamily="34" charset="0"/>
            </a:rPr>
            <a:t>Reunión </a:t>
          </a:r>
          <a:r>
            <a:rPr lang="es-ES" sz="1600" b="1" dirty="0" smtClean="0">
              <a:solidFill>
                <a:schemeClr val="tx1"/>
              </a:solidFill>
              <a:latin typeface="Arial" panose="020B0604020202020204" pitchFamily="34" charset="0"/>
              <a:cs typeface="Arial" panose="020B0604020202020204" pitchFamily="34" charset="0"/>
            </a:rPr>
            <a:t>de Conciliación </a:t>
          </a:r>
          <a:endParaRPr lang="es-ES" sz="1600" b="1" dirty="0">
            <a:solidFill>
              <a:schemeClr val="tx1"/>
            </a:solidFill>
            <a:latin typeface="Arial" panose="020B0604020202020204" pitchFamily="34" charset="0"/>
            <a:cs typeface="Arial" panose="020B0604020202020204" pitchFamily="34" charset="0"/>
          </a:endParaRPr>
        </a:p>
      </dgm:t>
    </dgm:pt>
    <dgm:pt modelId="{4A5A6440-49D1-4E28-A13C-EFE46DB27308}" type="parTrans" cxnId="{E77EEC8A-C67C-470C-85B1-8C21EA88C88E}">
      <dgm:prSet/>
      <dgm:spPr/>
      <dgm:t>
        <a:bodyPr/>
        <a:lstStyle/>
        <a:p>
          <a:endParaRPr lang="es-ES"/>
        </a:p>
      </dgm:t>
    </dgm:pt>
    <dgm:pt modelId="{12A29E54-04F6-4A12-8B52-549E0C1BDF0C}" type="sibTrans" cxnId="{E77EEC8A-C67C-470C-85B1-8C21EA88C88E}">
      <dgm:prSet/>
      <dgm:spPr/>
      <dgm:t>
        <a:bodyPr/>
        <a:lstStyle/>
        <a:p>
          <a:endParaRPr lang="es-ES"/>
        </a:p>
      </dgm:t>
    </dgm:pt>
    <dgm:pt modelId="{58059097-D5D1-4CB0-AC97-5B2788C2DFCD}">
      <dgm:prSet phldrT="[Texto]" custT="1"/>
      <dgm:spPr/>
      <dgm:t>
        <a:bodyPr/>
        <a:lstStyle/>
        <a:p>
          <a:pPr algn="just"/>
          <a:r>
            <a:rPr lang="es-ES" sz="1800" dirty="0" smtClean="0">
              <a:latin typeface="Arial" panose="020B0604020202020204" pitchFamily="34" charset="0"/>
              <a:cs typeface="Arial" panose="020B0604020202020204" pitchFamily="34" charset="0"/>
            </a:rPr>
            <a:t> No hay traslado para objeciones,5 días antes de reunión debe presentar objeciones. Reunión de conciliación de objeciones y de presentación del acuerdo de reorganización, la preside el Juez del concurso</a:t>
          </a:r>
          <a:r>
            <a:rPr lang="es-ES" sz="2200" dirty="0" smtClean="0"/>
            <a:t>.</a:t>
          </a:r>
          <a:endParaRPr lang="es-ES" sz="2200" dirty="0"/>
        </a:p>
      </dgm:t>
    </dgm:pt>
    <dgm:pt modelId="{34A77187-09E9-48A2-8C6F-B8E7B00C1317}" type="parTrans" cxnId="{DD210AD9-A3B1-496C-8788-6ED1538D1F13}">
      <dgm:prSet/>
      <dgm:spPr/>
      <dgm:t>
        <a:bodyPr/>
        <a:lstStyle/>
        <a:p>
          <a:endParaRPr lang="es-ES"/>
        </a:p>
      </dgm:t>
    </dgm:pt>
    <dgm:pt modelId="{F0AEB771-9BA7-48A8-B2B2-19291107E616}" type="sibTrans" cxnId="{DD210AD9-A3B1-496C-8788-6ED1538D1F13}">
      <dgm:prSet/>
      <dgm:spPr/>
      <dgm:t>
        <a:bodyPr/>
        <a:lstStyle/>
        <a:p>
          <a:endParaRPr lang="es-ES"/>
        </a:p>
      </dgm:t>
    </dgm:pt>
    <dgm:pt modelId="{AF671B6B-A623-4857-8D7B-1AC9C1589FA3}">
      <dgm:prSet phldrT="[Texto]" custT="1"/>
      <dgm:spPr/>
      <dgm:t>
        <a:bodyPr/>
        <a:lstStyle/>
        <a:p>
          <a:r>
            <a:rPr lang="es-ES" sz="1600" b="1" dirty="0" smtClean="0">
              <a:solidFill>
                <a:schemeClr val="tx1"/>
              </a:solidFill>
              <a:latin typeface="Arial" panose="020B0604020202020204" pitchFamily="34" charset="0"/>
              <a:cs typeface="Arial" panose="020B0604020202020204" pitchFamily="34" charset="0"/>
            </a:rPr>
            <a:t>Audiencia</a:t>
          </a:r>
          <a:endParaRPr lang="es-ES" sz="1600" b="1" dirty="0">
            <a:solidFill>
              <a:schemeClr val="tx1"/>
            </a:solidFill>
            <a:latin typeface="Arial" panose="020B0604020202020204" pitchFamily="34" charset="0"/>
            <a:cs typeface="Arial" panose="020B0604020202020204" pitchFamily="34" charset="0"/>
          </a:endParaRPr>
        </a:p>
      </dgm:t>
    </dgm:pt>
    <dgm:pt modelId="{72C94A80-C286-4117-8AD5-98C2F05B33D4}" type="parTrans" cxnId="{FD6488F5-5A00-4510-951E-5F226B3F750C}">
      <dgm:prSet/>
      <dgm:spPr/>
      <dgm:t>
        <a:bodyPr/>
        <a:lstStyle/>
        <a:p>
          <a:endParaRPr lang="es-ES"/>
        </a:p>
      </dgm:t>
    </dgm:pt>
    <dgm:pt modelId="{FFB6CA80-903A-44E8-BC23-7D3AB8055394}" type="sibTrans" cxnId="{FD6488F5-5A00-4510-951E-5F226B3F750C}">
      <dgm:prSet/>
      <dgm:spPr/>
      <dgm:t>
        <a:bodyPr/>
        <a:lstStyle/>
        <a:p>
          <a:endParaRPr lang="es-ES"/>
        </a:p>
      </dgm:t>
    </dgm:pt>
    <dgm:pt modelId="{3DB5349D-8910-41D5-9FAC-4D319DAEEB36}">
      <dgm:prSet phldrT="[Texto]" custT="1"/>
      <dgm:spPr/>
      <dgm:t>
        <a:bodyPr/>
        <a:lstStyle/>
        <a:p>
          <a:r>
            <a:rPr lang="es-ES" sz="1800" dirty="0" smtClean="0">
              <a:latin typeface="Arial" panose="020B0604020202020204" pitchFamily="34" charset="0"/>
              <a:cs typeface="Arial" panose="020B0604020202020204" pitchFamily="34" charset="0"/>
            </a:rPr>
            <a:t> Audiencia de resolución de objeciones y confirmación del acuerdo de reorganización. Si fracasa, liquidación judicial abreviada.</a:t>
          </a:r>
          <a:endParaRPr lang="es-ES" sz="1800" dirty="0">
            <a:latin typeface="Arial" panose="020B0604020202020204" pitchFamily="34" charset="0"/>
            <a:cs typeface="Arial" panose="020B0604020202020204" pitchFamily="34" charset="0"/>
          </a:endParaRPr>
        </a:p>
      </dgm:t>
    </dgm:pt>
    <dgm:pt modelId="{82AC508C-6EAD-466D-9166-F1F2C37AC715}" type="parTrans" cxnId="{B4B11FA0-9759-4606-ACEB-1D6D5B5C6B41}">
      <dgm:prSet/>
      <dgm:spPr/>
      <dgm:t>
        <a:bodyPr/>
        <a:lstStyle/>
        <a:p>
          <a:endParaRPr lang="es-ES"/>
        </a:p>
      </dgm:t>
    </dgm:pt>
    <dgm:pt modelId="{E69EED30-49F5-48B1-A62D-CC5CA00146FD}" type="sibTrans" cxnId="{B4B11FA0-9759-4606-ACEB-1D6D5B5C6B41}">
      <dgm:prSet/>
      <dgm:spPr/>
      <dgm:t>
        <a:bodyPr/>
        <a:lstStyle/>
        <a:p>
          <a:endParaRPr lang="es-ES"/>
        </a:p>
      </dgm:t>
    </dgm:pt>
    <dgm:pt modelId="{89A90B98-0D3D-4109-B10A-744C86572459}">
      <dgm:prSet phldrT="[Texto]" custT="1"/>
      <dgm:spPr/>
      <dgm:t>
        <a:bodyPr/>
        <a:lstStyle/>
        <a:p>
          <a:pPr algn="just"/>
          <a:r>
            <a:rPr lang="es-ES" sz="1800" dirty="0" smtClean="0">
              <a:latin typeface="Arial" panose="020B0604020202020204" pitchFamily="34" charset="0"/>
              <a:cs typeface="Arial" panose="020B0604020202020204" pitchFamily="34" charset="0"/>
            </a:rPr>
            <a:t>Presentación de solicitud, proyectos de créditos y votos e inventario de bienes; Después los proyectos se actualizan hasta fecha de inicio.</a:t>
          </a:r>
          <a:endParaRPr lang="es-ES" sz="1800" dirty="0">
            <a:latin typeface="Arial" panose="020B0604020202020204" pitchFamily="34" charset="0"/>
            <a:cs typeface="Arial" panose="020B0604020202020204" pitchFamily="34" charset="0"/>
          </a:endParaRPr>
        </a:p>
      </dgm:t>
    </dgm:pt>
    <dgm:pt modelId="{4783389A-36E6-48ED-BF95-D2E00857F662}" type="sibTrans" cxnId="{63A2D3B7-B2BA-47D4-8F37-0E6D52D86415}">
      <dgm:prSet/>
      <dgm:spPr/>
      <dgm:t>
        <a:bodyPr/>
        <a:lstStyle/>
        <a:p>
          <a:endParaRPr lang="es-ES"/>
        </a:p>
      </dgm:t>
    </dgm:pt>
    <dgm:pt modelId="{25BD94E3-8B1F-4002-8288-7648FB8B3A11}" type="parTrans" cxnId="{63A2D3B7-B2BA-47D4-8F37-0E6D52D86415}">
      <dgm:prSet/>
      <dgm:spPr/>
      <dgm:t>
        <a:bodyPr/>
        <a:lstStyle/>
        <a:p>
          <a:endParaRPr lang="es-ES"/>
        </a:p>
      </dgm:t>
    </dgm:pt>
    <dgm:pt modelId="{783614FB-A0F2-4DEF-B25E-99E18F67FDED}" type="pres">
      <dgm:prSet presAssocID="{4CC7675F-765D-4089-8155-D888AE444B64}" presName="linearFlow" presStyleCnt="0">
        <dgm:presLayoutVars>
          <dgm:dir/>
          <dgm:animLvl val="lvl"/>
          <dgm:resizeHandles val="exact"/>
        </dgm:presLayoutVars>
      </dgm:prSet>
      <dgm:spPr/>
      <dgm:t>
        <a:bodyPr/>
        <a:lstStyle/>
        <a:p>
          <a:endParaRPr lang="es-ES"/>
        </a:p>
      </dgm:t>
    </dgm:pt>
    <dgm:pt modelId="{BBE7EB47-82B1-4A97-8E01-BFA5E4EC7C9E}" type="pres">
      <dgm:prSet presAssocID="{8052266B-20EE-4318-92B9-F8C51C42F4DF}" presName="composite" presStyleCnt="0"/>
      <dgm:spPr/>
    </dgm:pt>
    <dgm:pt modelId="{A9B789EA-3FC2-4CC5-8173-1D301F358B60}" type="pres">
      <dgm:prSet presAssocID="{8052266B-20EE-4318-92B9-F8C51C42F4DF}" presName="parentText" presStyleLbl="alignNode1" presStyleIdx="0" presStyleCnt="3">
        <dgm:presLayoutVars>
          <dgm:chMax val="1"/>
          <dgm:bulletEnabled val="1"/>
        </dgm:presLayoutVars>
      </dgm:prSet>
      <dgm:spPr/>
      <dgm:t>
        <a:bodyPr/>
        <a:lstStyle/>
        <a:p>
          <a:endParaRPr lang="es-ES"/>
        </a:p>
      </dgm:t>
    </dgm:pt>
    <dgm:pt modelId="{684D052B-D339-4865-A9E8-123B73E34190}" type="pres">
      <dgm:prSet presAssocID="{8052266B-20EE-4318-92B9-F8C51C42F4DF}" presName="descendantText" presStyleLbl="alignAcc1" presStyleIdx="0" presStyleCnt="3" custLinFactNeighborX="0" custLinFactNeighborY="-22912">
        <dgm:presLayoutVars>
          <dgm:bulletEnabled val="1"/>
        </dgm:presLayoutVars>
      </dgm:prSet>
      <dgm:spPr/>
      <dgm:t>
        <a:bodyPr/>
        <a:lstStyle/>
        <a:p>
          <a:endParaRPr lang="es-ES"/>
        </a:p>
      </dgm:t>
    </dgm:pt>
    <dgm:pt modelId="{8BB4BC0A-1B1C-436E-8936-EA048AE38F08}" type="pres">
      <dgm:prSet presAssocID="{75FDE6B0-ACF4-45FB-B390-2D016136F1E6}" presName="sp" presStyleCnt="0"/>
      <dgm:spPr/>
    </dgm:pt>
    <dgm:pt modelId="{760C999F-4910-4FD1-B506-607D4A338E97}" type="pres">
      <dgm:prSet presAssocID="{5E8D57B4-5FB7-4227-AEC9-A76FD47762D3}" presName="composite" presStyleCnt="0"/>
      <dgm:spPr/>
    </dgm:pt>
    <dgm:pt modelId="{E92F7954-D9B4-48BF-8A43-91102C72897A}" type="pres">
      <dgm:prSet presAssocID="{5E8D57B4-5FB7-4227-AEC9-A76FD47762D3}" presName="parentText" presStyleLbl="alignNode1" presStyleIdx="1" presStyleCnt="3">
        <dgm:presLayoutVars>
          <dgm:chMax val="1"/>
          <dgm:bulletEnabled val="1"/>
        </dgm:presLayoutVars>
      </dgm:prSet>
      <dgm:spPr/>
      <dgm:t>
        <a:bodyPr/>
        <a:lstStyle/>
        <a:p>
          <a:endParaRPr lang="es-ES"/>
        </a:p>
      </dgm:t>
    </dgm:pt>
    <dgm:pt modelId="{0873C76D-0BB0-43C0-B277-17DAFBF6C731}" type="pres">
      <dgm:prSet presAssocID="{5E8D57B4-5FB7-4227-AEC9-A76FD47762D3}" presName="descendantText" presStyleLbl="alignAcc1" presStyleIdx="1" presStyleCnt="3">
        <dgm:presLayoutVars>
          <dgm:bulletEnabled val="1"/>
        </dgm:presLayoutVars>
      </dgm:prSet>
      <dgm:spPr/>
      <dgm:t>
        <a:bodyPr/>
        <a:lstStyle/>
        <a:p>
          <a:endParaRPr lang="es-ES"/>
        </a:p>
      </dgm:t>
    </dgm:pt>
    <dgm:pt modelId="{9F2DAD48-B225-422A-80E2-B484EBAB9233}" type="pres">
      <dgm:prSet presAssocID="{12A29E54-04F6-4A12-8B52-549E0C1BDF0C}" presName="sp" presStyleCnt="0"/>
      <dgm:spPr/>
    </dgm:pt>
    <dgm:pt modelId="{446A1EA0-74EB-487E-8AE9-A9BC02D2EA59}" type="pres">
      <dgm:prSet presAssocID="{AF671B6B-A623-4857-8D7B-1AC9C1589FA3}" presName="composite" presStyleCnt="0"/>
      <dgm:spPr/>
    </dgm:pt>
    <dgm:pt modelId="{F48C6064-CB9D-467A-BC95-CF87EAE2D431}" type="pres">
      <dgm:prSet presAssocID="{AF671B6B-A623-4857-8D7B-1AC9C1589FA3}" presName="parentText" presStyleLbl="alignNode1" presStyleIdx="2" presStyleCnt="3" custLinFactNeighborX="-5599">
        <dgm:presLayoutVars>
          <dgm:chMax val="1"/>
          <dgm:bulletEnabled val="1"/>
        </dgm:presLayoutVars>
      </dgm:prSet>
      <dgm:spPr/>
      <dgm:t>
        <a:bodyPr/>
        <a:lstStyle/>
        <a:p>
          <a:endParaRPr lang="es-ES"/>
        </a:p>
      </dgm:t>
    </dgm:pt>
    <dgm:pt modelId="{D161B8AA-0BC8-4F97-A872-D69CE28A5050}" type="pres">
      <dgm:prSet presAssocID="{AF671B6B-A623-4857-8D7B-1AC9C1589FA3}" presName="descendantText" presStyleLbl="alignAcc1" presStyleIdx="2" presStyleCnt="3">
        <dgm:presLayoutVars>
          <dgm:bulletEnabled val="1"/>
        </dgm:presLayoutVars>
      </dgm:prSet>
      <dgm:spPr/>
      <dgm:t>
        <a:bodyPr/>
        <a:lstStyle/>
        <a:p>
          <a:endParaRPr lang="es-ES"/>
        </a:p>
      </dgm:t>
    </dgm:pt>
  </dgm:ptLst>
  <dgm:cxnLst>
    <dgm:cxn modelId="{E8CCF605-A5D0-4282-926A-A8D250808457}" type="presOf" srcId="{8052266B-20EE-4318-92B9-F8C51C42F4DF}" destId="{A9B789EA-3FC2-4CC5-8173-1D301F358B60}" srcOrd="0" destOrd="0" presId="urn:microsoft.com/office/officeart/2005/8/layout/chevron2"/>
    <dgm:cxn modelId="{DD210AD9-A3B1-496C-8788-6ED1538D1F13}" srcId="{5E8D57B4-5FB7-4227-AEC9-A76FD47762D3}" destId="{58059097-D5D1-4CB0-AC97-5B2788C2DFCD}" srcOrd="0" destOrd="0" parTransId="{34A77187-09E9-48A2-8C6F-B8E7B00C1317}" sibTransId="{F0AEB771-9BA7-48A8-B2B2-19291107E616}"/>
    <dgm:cxn modelId="{290438FB-8059-4AA3-A57C-1AF0E85F13D6}" type="presOf" srcId="{AF671B6B-A623-4857-8D7B-1AC9C1589FA3}" destId="{F48C6064-CB9D-467A-BC95-CF87EAE2D431}" srcOrd="0" destOrd="0" presId="urn:microsoft.com/office/officeart/2005/8/layout/chevron2"/>
    <dgm:cxn modelId="{FD6488F5-5A00-4510-951E-5F226B3F750C}" srcId="{4CC7675F-765D-4089-8155-D888AE444B64}" destId="{AF671B6B-A623-4857-8D7B-1AC9C1589FA3}" srcOrd="2" destOrd="0" parTransId="{72C94A80-C286-4117-8AD5-98C2F05B33D4}" sibTransId="{FFB6CA80-903A-44E8-BC23-7D3AB8055394}"/>
    <dgm:cxn modelId="{B4B11FA0-9759-4606-ACEB-1D6D5B5C6B41}" srcId="{AF671B6B-A623-4857-8D7B-1AC9C1589FA3}" destId="{3DB5349D-8910-41D5-9FAC-4D319DAEEB36}" srcOrd="0" destOrd="0" parTransId="{82AC508C-6EAD-466D-9166-F1F2C37AC715}" sibTransId="{E69EED30-49F5-48B1-A62D-CC5CA00146FD}"/>
    <dgm:cxn modelId="{52B287AB-B7D3-41BE-9D9B-2DDC441ABEF3}" type="presOf" srcId="{3DB5349D-8910-41D5-9FAC-4D319DAEEB36}" destId="{D161B8AA-0BC8-4F97-A872-D69CE28A5050}" srcOrd="0" destOrd="0" presId="urn:microsoft.com/office/officeart/2005/8/layout/chevron2"/>
    <dgm:cxn modelId="{63A2D3B7-B2BA-47D4-8F37-0E6D52D86415}" srcId="{8052266B-20EE-4318-92B9-F8C51C42F4DF}" destId="{89A90B98-0D3D-4109-B10A-744C86572459}" srcOrd="0" destOrd="0" parTransId="{25BD94E3-8B1F-4002-8288-7648FB8B3A11}" sibTransId="{4783389A-36E6-48ED-BF95-D2E00857F662}"/>
    <dgm:cxn modelId="{2C09501E-E65B-4E05-9C07-2A784304EA89}" type="presOf" srcId="{4CC7675F-765D-4089-8155-D888AE444B64}" destId="{783614FB-A0F2-4DEF-B25E-99E18F67FDED}" srcOrd="0" destOrd="0" presId="urn:microsoft.com/office/officeart/2005/8/layout/chevron2"/>
    <dgm:cxn modelId="{52A35FBF-E421-40FC-8648-E420A91DF55F}" srcId="{4CC7675F-765D-4089-8155-D888AE444B64}" destId="{8052266B-20EE-4318-92B9-F8C51C42F4DF}" srcOrd="0" destOrd="0" parTransId="{E030B322-3FF3-4806-8AF1-5C431BD75500}" sibTransId="{75FDE6B0-ACF4-45FB-B390-2D016136F1E6}"/>
    <dgm:cxn modelId="{E77EEC8A-C67C-470C-85B1-8C21EA88C88E}" srcId="{4CC7675F-765D-4089-8155-D888AE444B64}" destId="{5E8D57B4-5FB7-4227-AEC9-A76FD47762D3}" srcOrd="1" destOrd="0" parTransId="{4A5A6440-49D1-4E28-A13C-EFE46DB27308}" sibTransId="{12A29E54-04F6-4A12-8B52-549E0C1BDF0C}"/>
    <dgm:cxn modelId="{80346C7A-279F-47E5-91B3-6E0BD71CFE0C}" type="presOf" srcId="{5E8D57B4-5FB7-4227-AEC9-A76FD47762D3}" destId="{E92F7954-D9B4-48BF-8A43-91102C72897A}" srcOrd="0" destOrd="0" presId="urn:microsoft.com/office/officeart/2005/8/layout/chevron2"/>
    <dgm:cxn modelId="{DA3A1E97-EE98-40A2-8995-F437231873FB}" type="presOf" srcId="{58059097-D5D1-4CB0-AC97-5B2788C2DFCD}" destId="{0873C76D-0BB0-43C0-B277-17DAFBF6C731}" srcOrd="0" destOrd="0" presId="urn:microsoft.com/office/officeart/2005/8/layout/chevron2"/>
    <dgm:cxn modelId="{D52864BE-6079-4B2F-8B32-EFAB0FCBB4FD}" type="presOf" srcId="{89A90B98-0D3D-4109-B10A-744C86572459}" destId="{684D052B-D339-4865-A9E8-123B73E34190}" srcOrd="0" destOrd="0" presId="urn:microsoft.com/office/officeart/2005/8/layout/chevron2"/>
    <dgm:cxn modelId="{E3D7060F-2C45-4E04-8EAF-C7AD5D52B397}" type="presParOf" srcId="{783614FB-A0F2-4DEF-B25E-99E18F67FDED}" destId="{BBE7EB47-82B1-4A97-8E01-BFA5E4EC7C9E}" srcOrd="0" destOrd="0" presId="urn:microsoft.com/office/officeart/2005/8/layout/chevron2"/>
    <dgm:cxn modelId="{B1C56631-87FE-43C8-8386-23475A740DC8}" type="presParOf" srcId="{BBE7EB47-82B1-4A97-8E01-BFA5E4EC7C9E}" destId="{A9B789EA-3FC2-4CC5-8173-1D301F358B60}" srcOrd="0" destOrd="0" presId="urn:microsoft.com/office/officeart/2005/8/layout/chevron2"/>
    <dgm:cxn modelId="{C99F4C9B-10B6-4F4B-822C-D693CD1BD2CD}" type="presParOf" srcId="{BBE7EB47-82B1-4A97-8E01-BFA5E4EC7C9E}" destId="{684D052B-D339-4865-A9E8-123B73E34190}" srcOrd="1" destOrd="0" presId="urn:microsoft.com/office/officeart/2005/8/layout/chevron2"/>
    <dgm:cxn modelId="{B1D12767-2692-4B7A-82D3-8E3DCC937C40}" type="presParOf" srcId="{783614FB-A0F2-4DEF-B25E-99E18F67FDED}" destId="{8BB4BC0A-1B1C-436E-8936-EA048AE38F08}" srcOrd="1" destOrd="0" presId="urn:microsoft.com/office/officeart/2005/8/layout/chevron2"/>
    <dgm:cxn modelId="{A13706D2-6C69-4972-8101-D03F6DE18C9C}" type="presParOf" srcId="{783614FB-A0F2-4DEF-B25E-99E18F67FDED}" destId="{760C999F-4910-4FD1-B506-607D4A338E97}" srcOrd="2" destOrd="0" presId="urn:microsoft.com/office/officeart/2005/8/layout/chevron2"/>
    <dgm:cxn modelId="{F594F04A-65F7-4652-A407-A0D9733EC287}" type="presParOf" srcId="{760C999F-4910-4FD1-B506-607D4A338E97}" destId="{E92F7954-D9B4-48BF-8A43-91102C72897A}" srcOrd="0" destOrd="0" presId="urn:microsoft.com/office/officeart/2005/8/layout/chevron2"/>
    <dgm:cxn modelId="{A8F0CDA9-0D66-480D-A0DE-39738DF253B0}" type="presParOf" srcId="{760C999F-4910-4FD1-B506-607D4A338E97}" destId="{0873C76D-0BB0-43C0-B277-17DAFBF6C731}" srcOrd="1" destOrd="0" presId="urn:microsoft.com/office/officeart/2005/8/layout/chevron2"/>
    <dgm:cxn modelId="{A6FBD7D5-E2B4-44FE-9C14-F4CF8A094C5C}" type="presParOf" srcId="{783614FB-A0F2-4DEF-B25E-99E18F67FDED}" destId="{9F2DAD48-B225-422A-80E2-B484EBAB9233}" srcOrd="3" destOrd="0" presId="urn:microsoft.com/office/officeart/2005/8/layout/chevron2"/>
    <dgm:cxn modelId="{A87D7505-C067-4A78-A420-5EDEC0BBCDF9}" type="presParOf" srcId="{783614FB-A0F2-4DEF-B25E-99E18F67FDED}" destId="{446A1EA0-74EB-487E-8AE9-A9BC02D2EA59}" srcOrd="4" destOrd="0" presId="urn:microsoft.com/office/officeart/2005/8/layout/chevron2"/>
    <dgm:cxn modelId="{1018A65C-A86C-461D-BB64-3C12AF568D45}" type="presParOf" srcId="{446A1EA0-74EB-487E-8AE9-A9BC02D2EA59}" destId="{F48C6064-CB9D-467A-BC95-CF87EAE2D431}" srcOrd="0" destOrd="0" presId="urn:microsoft.com/office/officeart/2005/8/layout/chevron2"/>
    <dgm:cxn modelId="{3976F594-EF2A-4AE4-9F48-A99D62E549EA}" type="presParOf" srcId="{446A1EA0-74EB-487E-8AE9-A9BC02D2EA59}" destId="{D161B8AA-0BC8-4F97-A872-D69CE28A505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46964C-3C58-44B9-882F-A00BDF52028B}"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s-ES"/>
        </a:p>
      </dgm:t>
    </dgm:pt>
    <dgm:pt modelId="{6D29F731-C8A1-41B3-BCB0-15B1F048F61C}">
      <dgm:prSet phldrT="[Texto]" custT="1"/>
      <dgm:spPr/>
      <dgm:t>
        <a:bodyPr/>
        <a:lstStyle/>
        <a:p>
          <a:r>
            <a:rPr lang="es-ES" sz="1200" dirty="0" smtClean="0">
              <a:latin typeface="Arial" panose="020B0604020202020204" pitchFamily="34" charset="0"/>
              <a:cs typeface="Arial" panose="020B0604020202020204" pitchFamily="34" charset="0"/>
            </a:rPr>
            <a:t>Solicitud del deudor, o incumplimiento de entregar información</a:t>
          </a:r>
          <a:endParaRPr lang="es-ES" sz="1200" dirty="0">
            <a:latin typeface="Arial" panose="020B0604020202020204" pitchFamily="34" charset="0"/>
            <a:cs typeface="Arial" panose="020B0604020202020204" pitchFamily="34" charset="0"/>
          </a:endParaRPr>
        </a:p>
      </dgm:t>
    </dgm:pt>
    <dgm:pt modelId="{64430844-1730-4450-8560-FACAFB93F865}" type="parTrans" cxnId="{CCBB9D61-7FD5-4F93-A4F9-1E75E7C3FD1D}">
      <dgm:prSet/>
      <dgm:spPr/>
      <dgm:t>
        <a:bodyPr/>
        <a:lstStyle/>
        <a:p>
          <a:endParaRPr lang="es-ES"/>
        </a:p>
      </dgm:t>
    </dgm:pt>
    <dgm:pt modelId="{99788269-C7C1-4EBC-B14D-4073F0C3C6E1}" type="sibTrans" cxnId="{CCBB9D61-7FD5-4F93-A4F9-1E75E7C3FD1D}">
      <dgm:prSet custT="1"/>
      <dgm:spPr/>
      <dgm:t>
        <a:bodyPr/>
        <a:lstStyle/>
        <a:p>
          <a:r>
            <a:rPr lang="es-ES" sz="1200" dirty="0" smtClean="0">
              <a:latin typeface="Arial" panose="020B0604020202020204" pitchFamily="34" charset="0"/>
              <a:cs typeface="Arial" panose="020B0604020202020204" pitchFamily="34" charset="0"/>
            </a:rPr>
            <a:t>Por decisión motivada de la Superintendencia de Sociedades</a:t>
          </a:r>
          <a:endParaRPr lang="es-ES" sz="1200" dirty="0">
            <a:latin typeface="Arial" panose="020B0604020202020204" pitchFamily="34" charset="0"/>
            <a:cs typeface="Arial" panose="020B0604020202020204" pitchFamily="34" charset="0"/>
          </a:endParaRPr>
        </a:p>
      </dgm:t>
    </dgm:pt>
    <dgm:pt modelId="{E0CB7A14-3FEC-48DD-9C4F-0E53B3B2EBD3}">
      <dgm:prSet phldrT="[Texto]" custT="1"/>
      <dgm:spPr/>
      <dgm:t>
        <a:bodyPr/>
        <a:lstStyle/>
        <a:p>
          <a:r>
            <a:rPr lang="es-ES" sz="1200" dirty="0" smtClean="0">
              <a:latin typeface="Arial" panose="020B0604020202020204" pitchFamily="34" charset="0"/>
              <a:cs typeface="Arial" panose="020B0604020202020204" pitchFamily="34" charset="0"/>
            </a:rPr>
            <a:t>Por solicitud de autoridad que vigile o controle al deudor</a:t>
          </a:r>
          <a:endParaRPr lang="es-ES" sz="1200" dirty="0">
            <a:latin typeface="Arial" panose="020B0604020202020204" pitchFamily="34" charset="0"/>
            <a:cs typeface="Arial" panose="020B0604020202020204" pitchFamily="34" charset="0"/>
          </a:endParaRPr>
        </a:p>
      </dgm:t>
    </dgm:pt>
    <dgm:pt modelId="{FBBC7873-D686-4D31-A405-644DAC1F55B9}" type="parTrans" cxnId="{B4F924C1-9576-4372-B66A-24FC97CC5176}">
      <dgm:prSet/>
      <dgm:spPr/>
      <dgm:t>
        <a:bodyPr/>
        <a:lstStyle/>
        <a:p>
          <a:endParaRPr lang="es-ES"/>
        </a:p>
      </dgm:t>
    </dgm:pt>
    <dgm:pt modelId="{89FCAD0A-D741-4D5E-B2FE-3AA04CC91D59}" type="sibTrans" cxnId="{B4F924C1-9576-4372-B66A-24FC97CC5176}">
      <dgm:prSet custT="1"/>
      <dgm:spPr/>
      <dgm:t>
        <a:bodyPr/>
        <a:lstStyle/>
        <a:p>
          <a:r>
            <a:rPr lang="es-ES" sz="1200" dirty="0" smtClean="0">
              <a:latin typeface="Arial" panose="020B0604020202020204" pitchFamily="34" charset="0"/>
              <a:cs typeface="Arial" panose="020B0604020202020204" pitchFamily="34" charset="0"/>
            </a:rPr>
            <a:t>Cuando el deudor abandone los negocios   </a:t>
          </a:r>
          <a:endParaRPr lang="es-ES" sz="1200" dirty="0">
            <a:latin typeface="Arial" panose="020B0604020202020204" pitchFamily="34" charset="0"/>
            <a:cs typeface="Arial" panose="020B0604020202020204" pitchFamily="34" charset="0"/>
          </a:endParaRPr>
        </a:p>
      </dgm:t>
    </dgm:pt>
    <dgm:pt modelId="{02A61EC7-0DD1-4511-BE83-8E9ED56565BE}">
      <dgm:prSet custT="1"/>
      <dgm:spPr/>
      <dgm:t>
        <a:bodyPr/>
        <a:lstStyle/>
        <a:p>
          <a:pPr algn="ctr"/>
          <a:r>
            <a:rPr lang="es-ES" sz="1200" dirty="0" smtClean="0">
              <a:latin typeface="Arial" panose="020B0604020202020204" pitchFamily="34" charset="0"/>
              <a:cs typeface="Arial" panose="020B0604020202020204" pitchFamily="34" charset="0"/>
            </a:rPr>
            <a:t>A petición del deudor y de acreedores titulares de no menos el 50% del pasivo externo</a:t>
          </a:r>
          <a:endParaRPr lang="es-ES" sz="1200" dirty="0">
            <a:latin typeface="Arial" panose="020B0604020202020204" pitchFamily="34" charset="0"/>
            <a:cs typeface="Arial" panose="020B0604020202020204" pitchFamily="34" charset="0"/>
          </a:endParaRPr>
        </a:p>
      </dgm:t>
    </dgm:pt>
    <dgm:pt modelId="{8504D8D8-6B7A-42ED-986C-D3E4227CE0B3}" type="parTrans" cxnId="{2B615FAD-38CA-4D1C-8367-1489AA8A2780}">
      <dgm:prSet/>
      <dgm:spPr/>
      <dgm:t>
        <a:bodyPr/>
        <a:lstStyle/>
        <a:p>
          <a:endParaRPr lang="es-ES"/>
        </a:p>
      </dgm:t>
    </dgm:pt>
    <dgm:pt modelId="{FB21371C-9889-412D-AB74-7427EC83650A}" type="sibTrans" cxnId="{2B615FAD-38CA-4D1C-8367-1489AA8A2780}">
      <dgm:prSet custT="1"/>
      <dgm:spPr/>
      <dgm:t>
        <a:bodyPr/>
        <a:lstStyle/>
        <a:p>
          <a:pPr algn="ctr"/>
          <a:r>
            <a:rPr lang="es-ES" sz="1200" dirty="0" smtClean="0">
              <a:latin typeface="Arial  "/>
            </a:rPr>
            <a:t>Tener obligaciones vencidas por mesadas pensionales, retenciones de carácter obligatorio, descuentos efectuados a los trabajadores o aportes o aportes al Sistema de Seguridad Social Integral.</a:t>
          </a:r>
          <a:endParaRPr lang="es-ES" sz="1200" dirty="0">
            <a:latin typeface="Arial  "/>
          </a:endParaRPr>
        </a:p>
      </dgm:t>
    </dgm:pt>
    <dgm:pt modelId="{BECC120A-001D-4173-BDC0-D44670FAD4D6}">
      <dgm:prSet phldrT="[Texto]" custT="1"/>
      <dgm:spPr/>
      <dgm:t>
        <a:bodyPr/>
        <a:lstStyle/>
        <a:p>
          <a:pPr algn="just"/>
          <a:r>
            <a:rPr lang="es-ES" sz="1100" dirty="0" smtClean="0">
              <a:latin typeface="Arial" panose="020B0604020202020204" pitchFamily="34" charset="0"/>
              <a:cs typeface="Arial" panose="020B0604020202020204" pitchFamily="34" charset="0"/>
            </a:rPr>
            <a:t>Incumplimiento del acuerdo de reorganización</a:t>
          </a:r>
          <a:endParaRPr lang="es-ES" sz="1100" dirty="0">
            <a:latin typeface="Arial" panose="020B0604020202020204" pitchFamily="34" charset="0"/>
            <a:cs typeface="Arial" panose="020B0604020202020204" pitchFamily="34" charset="0"/>
          </a:endParaRPr>
        </a:p>
      </dgm:t>
    </dgm:pt>
    <dgm:pt modelId="{FA454689-C38A-4E49-8A2D-4D7BD1729DB1}" type="sibTrans" cxnId="{723A3DDD-3ADB-463C-ACD1-18DB2EB18E84}">
      <dgm:prSet custT="1"/>
      <dgm:spPr/>
      <dgm:t>
        <a:bodyPr/>
        <a:lstStyle/>
        <a:p>
          <a:pPr algn="just"/>
          <a:r>
            <a:rPr lang="es-ES" sz="1200" dirty="0" smtClean="0">
              <a:latin typeface="Arial" panose="020B0604020202020204" pitchFamily="34" charset="0"/>
              <a:cs typeface="Arial" panose="020B0604020202020204" pitchFamily="34" charset="0"/>
            </a:rPr>
            <a:t>No presentarse el acuerdo de reorganización</a:t>
          </a:r>
          <a:endParaRPr lang="es-ES" sz="1800" dirty="0">
            <a:latin typeface="Arial" panose="020B0604020202020204" pitchFamily="34" charset="0"/>
            <a:cs typeface="Arial" panose="020B0604020202020204" pitchFamily="34" charset="0"/>
          </a:endParaRPr>
        </a:p>
      </dgm:t>
    </dgm:pt>
    <dgm:pt modelId="{272555FE-0EC0-4C6B-B254-9DD24F5246B4}" type="parTrans" cxnId="{723A3DDD-3ADB-463C-ACD1-18DB2EB18E84}">
      <dgm:prSet/>
      <dgm:spPr/>
      <dgm:t>
        <a:bodyPr/>
        <a:lstStyle/>
        <a:p>
          <a:endParaRPr lang="es-ES"/>
        </a:p>
      </dgm:t>
    </dgm:pt>
    <dgm:pt modelId="{599D79DF-7A1D-40F4-A81B-1078EC49900A}" type="pres">
      <dgm:prSet presAssocID="{1646964C-3C58-44B9-882F-A00BDF52028B}" presName="Name0" presStyleCnt="0">
        <dgm:presLayoutVars>
          <dgm:chMax/>
          <dgm:chPref/>
          <dgm:dir/>
          <dgm:animLvl val="lvl"/>
        </dgm:presLayoutVars>
      </dgm:prSet>
      <dgm:spPr/>
      <dgm:t>
        <a:bodyPr/>
        <a:lstStyle/>
        <a:p>
          <a:endParaRPr lang="es-ES"/>
        </a:p>
      </dgm:t>
    </dgm:pt>
    <dgm:pt modelId="{D802194D-FD45-4E17-ACB2-9E7CC955D43B}" type="pres">
      <dgm:prSet presAssocID="{BECC120A-001D-4173-BDC0-D44670FAD4D6}" presName="composite" presStyleCnt="0"/>
      <dgm:spPr/>
    </dgm:pt>
    <dgm:pt modelId="{7E067A49-2BEC-4C13-B0C9-2E7F5165A481}" type="pres">
      <dgm:prSet presAssocID="{BECC120A-001D-4173-BDC0-D44670FAD4D6}" presName="Parent1" presStyleLbl="node1" presStyleIdx="0" presStyleCnt="8" custScaleX="108093">
        <dgm:presLayoutVars>
          <dgm:chMax val="1"/>
          <dgm:chPref val="1"/>
          <dgm:bulletEnabled val="1"/>
        </dgm:presLayoutVars>
      </dgm:prSet>
      <dgm:spPr/>
      <dgm:t>
        <a:bodyPr/>
        <a:lstStyle/>
        <a:p>
          <a:endParaRPr lang="es-ES"/>
        </a:p>
      </dgm:t>
    </dgm:pt>
    <dgm:pt modelId="{314DB40C-2853-42AE-8A2F-AC8BF56B6DAC}" type="pres">
      <dgm:prSet presAssocID="{BECC120A-001D-4173-BDC0-D44670FAD4D6}" presName="Childtext1" presStyleLbl="revTx" presStyleIdx="0" presStyleCnt="4">
        <dgm:presLayoutVars>
          <dgm:chMax val="0"/>
          <dgm:chPref val="0"/>
          <dgm:bulletEnabled val="1"/>
        </dgm:presLayoutVars>
      </dgm:prSet>
      <dgm:spPr/>
      <dgm:t>
        <a:bodyPr/>
        <a:lstStyle/>
        <a:p>
          <a:endParaRPr lang="es-ES"/>
        </a:p>
      </dgm:t>
    </dgm:pt>
    <dgm:pt modelId="{E0EA023C-1426-4EFB-9CC4-62A6DC39014F}" type="pres">
      <dgm:prSet presAssocID="{BECC120A-001D-4173-BDC0-D44670FAD4D6}" presName="BalanceSpacing" presStyleCnt="0"/>
      <dgm:spPr/>
    </dgm:pt>
    <dgm:pt modelId="{6744D50F-7368-4DED-899E-E61EC335A990}" type="pres">
      <dgm:prSet presAssocID="{BECC120A-001D-4173-BDC0-D44670FAD4D6}" presName="BalanceSpacing1" presStyleCnt="0"/>
      <dgm:spPr/>
    </dgm:pt>
    <dgm:pt modelId="{300DF01A-EE60-45A5-AB56-AF4A4FD1F44A}" type="pres">
      <dgm:prSet presAssocID="{FA454689-C38A-4E49-8A2D-4D7BD1729DB1}" presName="Accent1Text" presStyleLbl="node1" presStyleIdx="1" presStyleCnt="8" custScaleX="117938" custLinFactNeighborX="-7345" custLinFactNeighborY="-140"/>
      <dgm:spPr/>
      <dgm:t>
        <a:bodyPr/>
        <a:lstStyle/>
        <a:p>
          <a:endParaRPr lang="es-ES"/>
        </a:p>
      </dgm:t>
    </dgm:pt>
    <dgm:pt modelId="{450E0B20-444F-4F12-B96B-6529EEC68BBA}" type="pres">
      <dgm:prSet presAssocID="{FA454689-C38A-4E49-8A2D-4D7BD1729DB1}" presName="spaceBetweenRectangles" presStyleCnt="0"/>
      <dgm:spPr/>
    </dgm:pt>
    <dgm:pt modelId="{2BE42FE9-335B-452B-BCD2-47F22E4E4D43}" type="pres">
      <dgm:prSet presAssocID="{6D29F731-C8A1-41B3-BCB0-15B1F048F61C}" presName="composite" presStyleCnt="0"/>
      <dgm:spPr/>
    </dgm:pt>
    <dgm:pt modelId="{3B6A78F9-3D7E-48FB-BB1E-D0810F4500D5}" type="pres">
      <dgm:prSet presAssocID="{6D29F731-C8A1-41B3-BCB0-15B1F048F61C}" presName="Parent1" presStyleLbl="node1" presStyleIdx="2" presStyleCnt="8" custScaleX="142898" custLinFactNeighborX="-5575" custLinFactNeighborY="13869">
        <dgm:presLayoutVars>
          <dgm:chMax val="1"/>
          <dgm:chPref val="1"/>
          <dgm:bulletEnabled val="1"/>
        </dgm:presLayoutVars>
      </dgm:prSet>
      <dgm:spPr/>
      <dgm:t>
        <a:bodyPr/>
        <a:lstStyle/>
        <a:p>
          <a:endParaRPr lang="es-ES"/>
        </a:p>
      </dgm:t>
    </dgm:pt>
    <dgm:pt modelId="{603FF567-83EE-47EF-B32F-F10B219EA926}" type="pres">
      <dgm:prSet presAssocID="{6D29F731-C8A1-41B3-BCB0-15B1F048F61C}" presName="Childtext1" presStyleLbl="revTx" presStyleIdx="1" presStyleCnt="4" custScaleX="134965" custScaleY="129354" custLinFactNeighborX="-78393" custLinFactNeighborY="5821">
        <dgm:presLayoutVars>
          <dgm:chMax val="0"/>
          <dgm:chPref val="0"/>
          <dgm:bulletEnabled val="1"/>
        </dgm:presLayoutVars>
      </dgm:prSet>
      <dgm:spPr/>
      <dgm:t>
        <a:bodyPr/>
        <a:lstStyle/>
        <a:p>
          <a:endParaRPr lang="es-ES"/>
        </a:p>
      </dgm:t>
    </dgm:pt>
    <dgm:pt modelId="{0419EFF1-A7B1-4F14-B679-882711E5CCB5}" type="pres">
      <dgm:prSet presAssocID="{6D29F731-C8A1-41B3-BCB0-15B1F048F61C}" presName="BalanceSpacing" presStyleCnt="0"/>
      <dgm:spPr/>
    </dgm:pt>
    <dgm:pt modelId="{DC2574A2-88B2-4C9D-9324-5CC69EA632D7}" type="pres">
      <dgm:prSet presAssocID="{6D29F731-C8A1-41B3-BCB0-15B1F048F61C}" presName="BalanceSpacing1" presStyleCnt="0"/>
      <dgm:spPr/>
    </dgm:pt>
    <dgm:pt modelId="{074DF549-E55F-448F-86DC-F3473C887813}" type="pres">
      <dgm:prSet presAssocID="{99788269-C7C1-4EBC-B14D-4073F0C3C6E1}" presName="Accent1Text" presStyleLbl="node1" presStyleIdx="3" presStyleCnt="8" custScaleX="129516" custLinFactNeighborX="28423" custLinFactNeighborY="14350"/>
      <dgm:spPr/>
      <dgm:t>
        <a:bodyPr/>
        <a:lstStyle/>
        <a:p>
          <a:endParaRPr lang="es-ES"/>
        </a:p>
      </dgm:t>
    </dgm:pt>
    <dgm:pt modelId="{3AF26C73-323E-44F1-B715-12D0A05A26C8}" type="pres">
      <dgm:prSet presAssocID="{99788269-C7C1-4EBC-B14D-4073F0C3C6E1}" presName="spaceBetweenRectangles" presStyleCnt="0"/>
      <dgm:spPr/>
    </dgm:pt>
    <dgm:pt modelId="{EC5CDD65-F6D9-472D-A67B-766F3BF36AC9}" type="pres">
      <dgm:prSet presAssocID="{02A61EC7-0DD1-4511-BE83-8E9ED56565BE}" presName="composite" presStyleCnt="0"/>
      <dgm:spPr/>
    </dgm:pt>
    <dgm:pt modelId="{75C17EE7-9990-4A10-997D-428A25A86874}" type="pres">
      <dgm:prSet presAssocID="{02A61EC7-0DD1-4511-BE83-8E9ED56565BE}" presName="Parent1" presStyleLbl="node1" presStyleIdx="4" presStyleCnt="8" custScaleX="145779" custScaleY="91514" custLinFactX="30792" custLinFactY="-80016" custLinFactNeighborX="100000" custLinFactNeighborY="-100000">
        <dgm:presLayoutVars>
          <dgm:chMax val="1"/>
          <dgm:chPref val="1"/>
          <dgm:bulletEnabled val="1"/>
        </dgm:presLayoutVars>
      </dgm:prSet>
      <dgm:spPr/>
      <dgm:t>
        <a:bodyPr/>
        <a:lstStyle/>
        <a:p>
          <a:endParaRPr lang="es-ES"/>
        </a:p>
      </dgm:t>
    </dgm:pt>
    <dgm:pt modelId="{4DD50E22-7F9E-47EA-8360-3C75E86082C4}" type="pres">
      <dgm:prSet presAssocID="{02A61EC7-0DD1-4511-BE83-8E9ED56565BE}" presName="Childtext1" presStyleLbl="revTx" presStyleIdx="2" presStyleCnt="4">
        <dgm:presLayoutVars>
          <dgm:chMax val="0"/>
          <dgm:chPref val="0"/>
          <dgm:bulletEnabled val="1"/>
        </dgm:presLayoutVars>
      </dgm:prSet>
      <dgm:spPr/>
    </dgm:pt>
    <dgm:pt modelId="{56BEAF9D-B6FA-4863-AD2B-F241BCB57969}" type="pres">
      <dgm:prSet presAssocID="{02A61EC7-0DD1-4511-BE83-8E9ED56565BE}" presName="BalanceSpacing" presStyleCnt="0"/>
      <dgm:spPr/>
    </dgm:pt>
    <dgm:pt modelId="{4D59B99A-DB7C-44B5-9F6F-00061FACCD55}" type="pres">
      <dgm:prSet presAssocID="{02A61EC7-0DD1-4511-BE83-8E9ED56565BE}" presName="BalanceSpacing1" presStyleCnt="0"/>
      <dgm:spPr/>
    </dgm:pt>
    <dgm:pt modelId="{08DF64D4-ABEC-4215-A863-FE64D2CB8203}" type="pres">
      <dgm:prSet presAssocID="{FB21371C-9889-412D-AB74-7427EC83650A}" presName="Accent1Text" presStyleLbl="node1" presStyleIdx="5" presStyleCnt="8" custScaleX="216238" custScaleY="111926" custLinFactX="100000" custLinFactNeighborX="193441" custLinFactNeighborY="20414"/>
      <dgm:spPr/>
      <dgm:t>
        <a:bodyPr/>
        <a:lstStyle/>
        <a:p>
          <a:endParaRPr lang="es-ES"/>
        </a:p>
      </dgm:t>
    </dgm:pt>
    <dgm:pt modelId="{146E44CE-7B83-4554-BF9C-5CEBF2D635E7}" type="pres">
      <dgm:prSet presAssocID="{FB21371C-9889-412D-AB74-7427EC83650A}" presName="spaceBetweenRectangles" presStyleCnt="0"/>
      <dgm:spPr/>
    </dgm:pt>
    <dgm:pt modelId="{415E788D-2EE3-4B61-9017-B31238F17510}" type="pres">
      <dgm:prSet presAssocID="{E0CB7A14-3FEC-48DD-9C4F-0E53B3B2EBD3}" presName="composite" presStyleCnt="0"/>
      <dgm:spPr/>
    </dgm:pt>
    <dgm:pt modelId="{5A05C764-DC5A-471F-87D3-801493CCEC42}" type="pres">
      <dgm:prSet presAssocID="{E0CB7A14-3FEC-48DD-9C4F-0E53B3B2EBD3}" presName="Parent1" presStyleLbl="node1" presStyleIdx="6" presStyleCnt="8" custLinFactNeighborX="-60957" custLinFactNeighborY="-68049">
        <dgm:presLayoutVars>
          <dgm:chMax val="1"/>
          <dgm:chPref val="1"/>
          <dgm:bulletEnabled val="1"/>
        </dgm:presLayoutVars>
      </dgm:prSet>
      <dgm:spPr/>
      <dgm:t>
        <a:bodyPr/>
        <a:lstStyle/>
        <a:p>
          <a:endParaRPr lang="es-ES"/>
        </a:p>
      </dgm:t>
    </dgm:pt>
    <dgm:pt modelId="{DA655E36-2854-4E7C-A032-5ECD6CB7C984}" type="pres">
      <dgm:prSet presAssocID="{E0CB7A14-3FEC-48DD-9C4F-0E53B3B2EBD3}" presName="Childtext1" presStyleLbl="revTx" presStyleIdx="3" presStyleCnt="4">
        <dgm:presLayoutVars>
          <dgm:chMax val="0"/>
          <dgm:chPref val="0"/>
          <dgm:bulletEnabled val="1"/>
        </dgm:presLayoutVars>
      </dgm:prSet>
      <dgm:spPr/>
      <dgm:t>
        <a:bodyPr/>
        <a:lstStyle/>
        <a:p>
          <a:endParaRPr lang="es-ES"/>
        </a:p>
      </dgm:t>
    </dgm:pt>
    <dgm:pt modelId="{9AB3A513-6036-4341-BA12-6DDA184C77E5}" type="pres">
      <dgm:prSet presAssocID="{E0CB7A14-3FEC-48DD-9C4F-0E53B3B2EBD3}" presName="BalanceSpacing" presStyleCnt="0"/>
      <dgm:spPr/>
    </dgm:pt>
    <dgm:pt modelId="{7141D1E8-2E5F-4713-82B4-A48ADB48FB7F}" type="pres">
      <dgm:prSet presAssocID="{E0CB7A14-3FEC-48DD-9C4F-0E53B3B2EBD3}" presName="BalanceSpacing1" presStyleCnt="0"/>
      <dgm:spPr/>
    </dgm:pt>
    <dgm:pt modelId="{6D247D9E-0E26-4F97-AE04-78B27228169F}" type="pres">
      <dgm:prSet presAssocID="{89FCAD0A-D741-4D5E-B2FE-3AA04CC91D59}" presName="Accent1Text" presStyleLbl="node1" presStyleIdx="7" presStyleCnt="8" custScaleX="138926" custScaleY="95228" custLinFactNeighborX="-46529" custLinFactNeighborY="-69647"/>
      <dgm:spPr/>
      <dgm:t>
        <a:bodyPr/>
        <a:lstStyle/>
        <a:p>
          <a:endParaRPr lang="es-ES"/>
        </a:p>
      </dgm:t>
    </dgm:pt>
  </dgm:ptLst>
  <dgm:cxnLst>
    <dgm:cxn modelId="{3A0DD414-E746-4C8F-B2B9-E7412A614242}" type="presOf" srcId="{BECC120A-001D-4173-BDC0-D44670FAD4D6}" destId="{7E067A49-2BEC-4C13-B0C9-2E7F5165A481}" srcOrd="0" destOrd="0" presId="urn:microsoft.com/office/officeart/2008/layout/AlternatingHexagons"/>
    <dgm:cxn modelId="{82D1F5B9-B8F2-4BD6-917B-0267D1EA7D94}" type="presOf" srcId="{FA454689-C38A-4E49-8A2D-4D7BD1729DB1}" destId="{300DF01A-EE60-45A5-AB56-AF4A4FD1F44A}" srcOrd="0" destOrd="0" presId="urn:microsoft.com/office/officeart/2008/layout/AlternatingHexagons"/>
    <dgm:cxn modelId="{60586D82-0680-40A8-829A-346674F9BEB0}" type="presOf" srcId="{6D29F731-C8A1-41B3-BCB0-15B1F048F61C}" destId="{3B6A78F9-3D7E-48FB-BB1E-D0810F4500D5}" srcOrd="0" destOrd="0" presId="urn:microsoft.com/office/officeart/2008/layout/AlternatingHexagons"/>
    <dgm:cxn modelId="{B0905E2C-5844-4605-A2DA-D59C78A52413}" type="presOf" srcId="{89FCAD0A-D741-4D5E-B2FE-3AA04CC91D59}" destId="{6D247D9E-0E26-4F97-AE04-78B27228169F}" srcOrd="0" destOrd="0" presId="urn:microsoft.com/office/officeart/2008/layout/AlternatingHexagons"/>
    <dgm:cxn modelId="{CCBB9D61-7FD5-4F93-A4F9-1E75E7C3FD1D}" srcId="{1646964C-3C58-44B9-882F-A00BDF52028B}" destId="{6D29F731-C8A1-41B3-BCB0-15B1F048F61C}" srcOrd="1" destOrd="0" parTransId="{64430844-1730-4450-8560-FACAFB93F865}" sibTransId="{99788269-C7C1-4EBC-B14D-4073F0C3C6E1}"/>
    <dgm:cxn modelId="{30516F01-5DF8-4F6B-B276-EE70575DD854}" type="presOf" srcId="{E0CB7A14-3FEC-48DD-9C4F-0E53B3B2EBD3}" destId="{5A05C764-DC5A-471F-87D3-801493CCEC42}" srcOrd="0" destOrd="0" presId="urn:microsoft.com/office/officeart/2008/layout/AlternatingHexagons"/>
    <dgm:cxn modelId="{B4F924C1-9576-4372-B66A-24FC97CC5176}" srcId="{1646964C-3C58-44B9-882F-A00BDF52028B}" destId="{E0CB7A14-3FEC-48DD-9C4F-0E53B3B2EBD3}" srcOrd="3" destOrd="0" parTransId="{FBBC7873-D686-4D31-A405-644DAC1F55B9}" sibTransId="{89FCAD0A-D741-4D5E-B2FE-3AA04CC91D59}"/>
    <dgm:cxn modelId="{723A3DDD-3ADB-463C-ACD1-18DB2EB18E84}" srcId="{1646964C-3C58-44B9-882F-A00BDF52028B}" destId="{BECC120A-001D-4173-BDC0-D44670FAD4D6}" srcOrd="0" destOrd="0" parTransId="{272555FE-0EC0-4C6B-B254-9DD24F5246B4}" sibTransId="{FA454689-C38A-4E49-8A2D-4D7BD1729DB1}"/>
    <dgm:cxn modelId="{B6087606-9670-4A6C-83A3-689E99C5D495}" type="presOf" srcId="{FB21371C-9889-412D-AB74-7427EC83650A}" destId="{08DF64D4-ABEC-4215-A863-FE64D2CB8203}" srcOrd="0" destOrd="0" presId="urn:microsoft.com/office/officeart/2008/layout/AlternatingHexagons"/>
    <dgm:cxn modelId="{D318E488-A317-403D-957C-0ED5F953062F}" type="presOf" srcId="{99788269-C7C1-4EBC-B14D-4073F0C3C6E1}" destId="{074DF549-E55F-448F-86DC-F3473C887813}" srcOrd="0" destOrd="0" presId="urn:microsoft.com/office/officeart/2008/layout/AlternatingHexagons"/>
    <dgm:cxn modelId="{2265782E-A478-4D8C-894A-0342984D9AE6}" type="presOf" srcId="{1646964C-3C58-44B9-882F-A00BDF52028B}" destId="{599D79DF-7A1D-40F4-A81B-1078EC49900A}" srcOrd="0" destOrd="0" presId="urn:microsoft.com/office/officeart/2008/layout/AlternatingHexagons"/>
    <dgm:cxn modelId="{2B615FAD-38CA-4D1C-8367-1489AA8A2780}" srcId="{1646964C-3C58-44B9-882F-A00BDF52028B}" destId="{02A61EC7-0DD1-4511-BE83-8E9ED56565BE}" srcOrd="2" destOrd="0" parTransId="{8504D8D8-6B7A-42ED-986C-D3E4227CE0B3}" sibTransId="{FB21371C-9889-412D-AB74-7427EC83650A}"/>
    <dgm:cxn modelId="{EE704EE3-C9F8-47E9-902F-DD26BBDBD12B}" type="presOf" srcId="{02A61EC7-0DD1-4511-BE83-8E9ED56565BE}" destId="{75C17EE7-9990-4A10-997D-428A25A86874}" srcOrd="0" destOrd="0" presId="urn:microsoft.com/office/officeart/2008/layout/AlternatingHexagons"/>
    <dgm:cxn modelId="{138984EA-E19D-4D4F-8669-37905C1BC022}" type="presParOf" srcId="{599D79DF-7A1D-40F4-A81B-1078EC49900A}" destId="{D802194D-FD45-4E17-ACB2-9E7CC955D43B}" srcOrd="0" destOrd="0" presId="urn:microsoft.com/office/officeart/2008/layout/AlternatingHexagons"/>
    <dgm:cxn modelId="{3106B2FE-B68F-47D1-B040-4190FB5DCD94}" type="presParOf" srcId="{D802194D-FD45-4E17-ACB2-9E7CC955D43B}" destId="{7E067A49-2BEC-4C13-B0C9-2E7F5165A481}" srcOrd="0" destOrd="0" presId="urn:microsoft.com/office/officeart/2008/layout/AlternatingHexagons"/>
    <dgm:cxn modelId="{DF624FD6-20A3-49CD-B412-C88BF999C20E}" type="presParOf" srcId="{D802194D-FD45-4E17-ACB2-9E7CC955D43B}" destId="{314DB40C-2853-42AE-8A2F-AC8BF56B6DAC}" srcOrd="1" destOrd="0" presId="urn:microsoft.com/office/officeart/2008/layout/AlternatingHexagons"/>
    <dgm:cxn modelId="{C5C038CF-3C80-462C-B013-1EC37C2F5E25}" type="presParOf" srcId="{D802194D-FD45-4E17-ACB2-9E7CC955D43B}" destId="{E0EA023C-1426-4EFB-9CC4-62A6DC39014F}" srcOrd="2" destOrd="0" presId="urn:microsoft.com/office/officeart/2008/layout/AlternatingHexagons"/>
    <dgm:cxn modelId="{F37E1173-42C1-459F-8CA9-2F468E81BF84}" type="presParOf" srcId="{D802194D-FD45-4E17-ACB2-9E7CC955D43B}" destId="{6744D50F-7368-4DED-899E-E61EC335A990}" srcOrd="3" destOrd="0" presId="urn:microsoft.com/office/officeart/2008/layout/AlternatingHexagons"/>
    <dgm:cxn modelId="{B0FC3EBD-4481-40E9-AD5C-2E26C2856CE1}" type="presParOf" srcId="{D802194D-FD45-4E17-ACB2-9E7CC955D43B}" destId="{300DF01A-EE60-45A5-AB56-AF4A4FD1F44A}" srcOrd="4" destOrd="0" presId="urn:microsoft.com/office/officeart/2008/layout/AlternatingHexagons"/>
    <dgm:cxn modelId="{1C222A48-4AFF-4EBA-A003-488E756C9B5A}" type="presParOf" srcId="{599D79DF-7A1D-40F4-A81B-1078EC49900A}" destId="{450E0B20-444F-4F12-B96B-6529EEC68BBA}" srcOrd="1" destOrd="0" presId="urn:microsoft.com/office/officeart/2008/layout/AlternatingHexagons"/>
    <dgm:cxn modelId="{0DA0603A-A7FE-4BE8-AA9E-BA9FFCD64852}" type="presParOf" srcId="{599D79DF-7A1D-40F4-A81B-1078EC49900A}" destId="{2BE42FE9-335B-452B-BCD2-47F22E4E4D43}" srcOrd="2" destOrd="0" presId="urn:microsoft.com/office/officeart/2008/layout/AlternatingHexagons"/>
    <dgm:cxn modelId="{A6F6353E-E805-41B4-B3C9-2BA8D1FEE3E0}" type="presParOf" srcId="{2BE42FE9-335B-452B-BCD2-47F22E4E4D43}" destId="{3B6A78F9-3D7E-48FB-BB1E-D0810F4500D5}" srcOrd="0" destOrd="0" presId="urn:microsoft.com/office/officeart/2008/layout/AlternatingHexagons"/>
    <dgm:cxn modelId="{2708B97E-3CBC-4C0E-82F6-96F94F14FEFC}" type="presParOf" srcId="{2BE42FE9-335B-452B-BCD2-47F22E4E4D43}" destId="{603FF567-83EE-47EF-B32F-F10B219EA926}" srcOrd="1" destOrd="0" presId="urn:microsoft.com/office/officeart/2008/layout/AlternatingHexagons"/>
    <dgm:cxn modelId="{C7272D4B-F6A7-4024-91B8-394891E4062A}" type="presParOf" srcId="{2BE42FE9-335B-452B-BCD2-47F22E4E4D43}" destId="{0419EFF1-A7B1-4F14-B679-882711E5CCB5}" srcOrd="2" destOrd="0" presId="urn:microsoft.com/office/officeart/2008/layout/AlternatingHexagons"/>
    <dgm:cxn modelId="{85611C6F-55D6-4A8E-B4DA-059B395B900A}" type="presParOf" srcId="{2BE42FE9-335B-452B-BCD2-47F22E4E4D43}" destId="{DC2574A2-88B2-4C9D-9324-5CC69EA632D7}" srcOrd="3" destOrd="0" presId="urn:microsoft.com/office/officeart/2008/layout/AlternatingHexagons"/>
    <dgm:cxn modelId="{2C0FAE33-A2BD-4F03-89C7-C25076B5F3CF}" type="presParOf" srcId="{2BE42FE9-335B-452B-BCD2-47F22E4E4D43}" destId="{074DF549-E55F-448F-86DC-F3473C887813}" srcOrd="4" destOrd="0" presId="urn:microsoft.com/office/officeart/2008/layout/AlternatingHexagons"/>
    <dgm:cxn modelId="{33E7562F-2660-4AE4-8460-5F56634173F4}" type="presParOf" srcId="{599D79DF-7A1D-40F4-A81B-1078EC49900A}" destId="{3AF26C73-323E-44F1-B715-12D0A05A26C8}" srcOrd="3" destOrd="0" presId="urn:microsoft.com/office/officeart/2008/layout/AlternatingHexagons"/>
    <dgm:cxn modelId="{82B288E8-D94C-4965-A014-3A4F53050523}" type="presParOf" srcId="{599D79DF-7A1D-40F4-A81B-1078EC49900A}" destId="{EC5CDD65-F6D9-472D-A67B-766F3BF36AC9}" srcOrd="4" destOrd="0" presId="urn:microsoft.com/office/officeart/2008/layout/AlternatingHexagons"/>
    <dgm:cxn modelId="{BAD8244F-DC13-49E2-80AA-61397D9A1A60}" type="presParOf" srcId="{EC5CDD65-F6D9-472D-A67B-766F3BF36AC9}" destId="{75C17EE7-9990-4A10-997D-428A25A86874}" srcOrd="0" destOrd="0" presId="urn:microsoft.com/office/officeart/2008/layout/AlternatingHexagons"/>
    <dgm:cxn modelId="{F6453E89-4EF9-48E1-BEA6-FFDF3C0D0CF9}" type="presParOf" srcId="{EC5CDD65-F6D9-472D-A67B-766F3BF36AC9}" destId="{4DD50E22-7F9E-47EA-8360-3C75E86082C4}" srcOrd="1" destOrd="0" presId="urn:microsoft.com/office/officeart/2008/layout/AlternatingHexagons"/>
    <dgm:cxn modelId="{8B0E8B35-1B2C-4139-B0D1-1140D3A2B607}" type="presParOf" srcId="{EC5CDD65-F6D9-472D-A67B-766F3BF36AC9}" destId="{56BEAF9D-B6FA-4863-AD2B-F241BCB57969}" srcOrd="2" destOrd="0" presId="urn:microsoft.com/office/officeart/2008/layout/AlternatingHexagons"/>
    <dgm:cxn modelId="{D7B7EDF7-A4DE-4AD1-ACF9-01F4451B6BF9}" type="presParOf" srcId="{EC5CDD65-F6D9-472D-A67B-766F3BF36AC9}" destId="{4D59B99A-DB7C-44B5-9F6F-00061FACCD55}" srcOrd="3" destOrd="0" presId="urn:microsoft.com/office/officeart/2008/layout/AlternatingHexagons"/>
    <dgm:cxn modelId="{31497D0A-085E-49ED-8769-1E854C51E5AF}" type="presParOf" srcId="{EC5CDD65-F6D9-472D-A67B-766F3BF36AC9}" destId="{08DF64D4-ABEC-4215-A863-FE64D2CB8203}" srcOrd="4" destOrd="0" presId="urn:microsoft.com/office/officeart/2008/layout/AlternatingHexagons"/>
    <dgm:cxn modelId="{50CF5DFC-12F1-4A17-AE5E-7BF7D6FD9EEE}" type="presParOf" srcId="{599D79DF-7A1D-40F4-A81B-1078EC49900A}" destId="{146E44CE-7B83-4554-BF9C-5CEBF2D635E7}" srcOrd="5" destOrd="0" presId="urn:microsoft.com/office/officeart/2008/layout/AlternatingHexagons"/>
    <dgm:cxn modelId="{EB60AA61-2061-4073-BB2F-2FB78D60B9F1}" type="presParOf" srcId="{599D79DF-7A1D-40F4-A81B-1078EC49900A}" destId="{415E788D-2EE3-4B61-9017-B31238F17510}" srcOrd="6" destOrd="0" presId="urn:microsoft.com/office/officeart/2008/layout/AlternatingHexagons"/>
    <dgm:cxn modelId="{95548CF5-F9C7-4026-8978-84D257125CEF}" type="presParOf" srcId="{415E788D-2EE3-4B61-9017-B31238F17510}" destId="{5A05C764-DC5A-471F-87D3-801493CCEC42}" srcOrd="0" destOrd="0" presId="urn:microsoft.com/office/officeart/2008/layout/AlternatingHexagons"/>
    <dgm:cxn modelId="{8ADA61AE-B6B1-46C7-8A71-1DE1EE46A884}" type="presParOf" srcId="{415E788D-2EE3-4B61-9017-B31238F17510}" destId="{DA655E36-2854-4E7C-A032-5ECD6CB7C984}" srcOrd="1" destOrd="0" presId="urn:microsoft.com/office/officeart/2008/layout/AlternatingHexagons"/>
    <dgm:cxn modelId="{95044BA2-9458-4238-9E9E-EF530C2033D5}" type="presParOf" srcId="{415E788D-2EE3-4B61-9017-B31238F17510}" destId="{9AB3A513-6036-4341-BA12-6DDA184C77E5}" srcOrd="2" destOrd="0" presId="urn:microsoft.com/office/officeart/2008/layout/AlternatingHexagons"/>
    <dgm:cxn modelId="{E3F3825C-531D-4B7F-A0A5-C5EE9B87BDAD}" type="presParOf" srcId="{415E788D-2EE3-4B61-9017-B31238F17510}" destId="{7141D1E8-2E5F-4713-82B4-A48ADB48FB7F}" srcOrd="3" destOrd="0" presId="urn:microsoft.com/office/officeart/2008/layout/AlternatingHexagons"/>
    <dgm:cxn modelId="{B66BE07C-112F-45B8-BFE1-6967621FBCCF}" type="presParOf" srcId="{415E788D-2EE3-4B61-9017-B31238F17510}" destId="{6D247D9E-0E26-4F97-AE04-78B27228169F}"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1C7511-B033-4EF2-9739-6481EE79BA03}">
      <dsp:nvSpPr>
        <dsp:cNvPr id="0" name=""/>
        <dsp:cNvSpPr/>
      </dsp:nvSpPr>
      <dsp:spPr>
        <a:xfrm>
          <a:off x="5254234" y="1941994"/>
          <a:ext cx="3717409" cy="645170"/>
        </a:xfrm>
        <a:custGeom>
          <a:avLst/>
          <a:gdLst/>
          <a:ahLst/>
          <a:cxnLst/>
          <a:rect l="0" t="0" r="0" b="0"/>
          <a:pathLst>
            <a:path>
              <a:moveTo>
                <a:pt x="0" y="0"/>
              </a:moveTo>
              <a:lnTo>
                <a:pt x="0" y="322585"/>
              </a:lnTo>
              <a:lnTo>
                <a:pt x="3717409" y="322585"/>
              </a:lnTo>
              <a:lnTo>
                <a:pt x="3717409" y="64517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20CA83C-540D-4DBF-BCED-F9C91790A1BF}">
      <dsp:nvSpPr>
        <dsp:cNvPr id="0" name=""/>
        <dsp:cNvSpPr/>
      </dsp:nvSpPr>
      <dsp:spPr>
        <a:xfrm>
          <a:off x="5208514" y="1941994"/>
          <a:ext cx="91440" cy="645170"/>
        </a:xfrm>
        <a:custGeom>
          <a:avLst/>
          <a:gdLst/>
          <a:ahLst/>
          <a:cxnLst/>
          <a:rect l="0" t="0" r="0" b="0"/>
          <a:pathLst>
            <a:path>
              <a:moveTo>
                <a:pt x="45720" y="0"/>
              </a:moveTo>
              <a:lnTo>
                <a:pt x="45720" y="64517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2AAF68C-FDA4-4E13-BEE9-256BE7C9D6B1}">
      <dsp:nvSpPr>
        <dsp:cNvPr id="0" name=""/>
        <dsp:cNvSpPr/>
      </dsp:nvSpPr>
      <dsp:spPr>
        <a:xfrm>
          <a:off x="1536824" y="1941994"/>
          <a:ext cx="3717409" cy="645170"/>
        </a:xfrm>
        <a:custGeom>
          <a:avLst/>
          <a:gdLst/>
          <a:ahLst/>
          <a:cxnLst/>
          <a:rect l="0" t="0" r="0" b="0"/>
          <a:pathLst>
            <a:path>
              <a:moveTo>
                <a:pt x="3717409" y="0"/>
              </a:moveTo>
              <a:lnTo>
                <a:pt x="3717409" y="322585"/>
              </a:lnTo>
              <a:lnTo>
                <a:pt x="0" y="322585"/>
              </a:lnTo>
              <a:lnTo>
                <a:pt x="0" y="64517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3FB9C66-FFCF-40F0-9F91-04466C73BB8A}">
      <dsp:nvSpPr>
        <dsp:cNvPr id="0" name=""/>
        <dsp:cNvSpPr/>
      </dsp:nvSpPr>
      <dsp:spPr>
        <a:xfrm>
          <a:off x="3704335" y="405875"/>
          <a:ext cx="3099796" cy="15361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tx1"/>
              </a:solidFill>
              <a:latin typeface="Arial" panose="020B0604020202020204" pitchFamily="34" charset="0"/>
              <a:cs typeface="Arial" panose="020B0604020202020204" pitchFamily="34" charset="0"/>
            </a:rPr>
            <a:t>Sujetos Legitimados para presentar la solicitud </a:t>
          </a:r>
        </a:p>
        <a:p>
          <a:pPr lvl="0" algn="ctr" defTabSz="800100">
            <a:lnSpc>
              <a:spcPct val="90000"/>
            </a:lnSpc>
            <a:spcBef>
              <a:spcPct val="0"/>
            </a:spcBef>
            <a:spcAft>
              <a:spcPct val="35000"/>
            </a:spcAft>
          </a:pPr>
          <a:r>
            <a:rPr lang="es-ES" sz="1800" b="1" kern="1200" dirty="0" smtClean="0">
              <a:solidFill>
                <a:schemeClr val="tx1"/>
              </a:solidFill>
              <a:latin typeface="Arial" panose="020B0604020202020204" pitchFamily="34" charset="0"/>
              <a:cs typeface="Arial" panose="020B0604020202020204" pitchFamily="34" charset="0"/>
            </a:rPr>
            <a:t>(Art.11 Ley 1116/2006)</a:t>
          </a:r>
          <a:endParaRPr lang="es-ES" sz="1800" b="1" kern="1200" dirty="0">
            <a:solidFill>
              <a:schemeClr val="tx1"/>
            </a:solidFill>
            <a:latin typeface="Arial" panose="020B0604020202020204" pitchFamily="34" charset="0"/>
            <a:cs typeface="Arial" panose="020B0604020202020204" pitchFamily="34" charset="0"/>
          </a:endParaRPr>
        </a:p>
      </dsp:txBody>
      <dsp:txXfrm>
        <a:off x="3704335" y="405875"/>
        <a:ext cx="3099796" cy="1536119"/>
      </dsp:txXfrm>
    </dsp:sp>
    <dsp:sp modelId="{D72BE875-E77B-4D8F-9D30-5E722B88856B}">
      <dsp:nvSpPr>
        <dsp:cNvPr id="0" name=""/>
        <dsp:cNvSpPr/>
      </dsp:nvSpPr>
      <dsp:spPr>
        <a:xfrm>
          <a:off x="705" y="2587165"/>
          <a:ext cx="3072238" cy="15361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tx1"/>
              </a:solidFill>
              <a:latin typeface="Arial" panose="020B0604020202020204" pitchFamily="34" charset="0"/>
              <a:cs typeface="Arial" panose="020B0604020202020204" pitchFamily="34" charset="0"/>
            </a:rPr>
            <a:t>El deudor</a:t>
          </a:r>
          <a:endParaRPr lang="es-ES" sz="1800" b="1" kern="1200" dirty="0">
            <a:solidFill>
              <a:schemeClr val="tx1"/>
            </a:solidFill>
            <a:latin typeface="Arial" panose="020B0604020202020204" pitchFamily="34" charset="0"/>
            <a:cs typeface="Arial" panose="020B0604020202020204" pitchFamily="34" charset="0"/>
          </a:endParaRPr>
        </a:p>
      </dsp:txBody>
      <dsp:txXfrm>
        <a:off x="705" y="2587165"/>
        <a:ext cx="3072238" cy="1536119"/>
      </dsp:txXfrm>
    </dsp:sp>
    <dsp:sp modelId="{6E7FC274-F191-4373-89F0-CF435E7B1F78}">
      <dsp:nvSpPr>
        <dsp:cNvPr id="0" name=""/>
        <dsp:cNvSpPr/>
      </dsp:nvSpPr>
      <dsp:spPr>
        <a:xfrm>
          <a:off x="3718114" y="2587165"/>
          <a:ext cx="3072238" cy="15361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tx1"/>
              </a:solidFill>
              <a:latin typeface="Arial" panose="020B0604020202020204" pitchFamily="34" charset="0"/>
              <a:cs typeface="Arial" panose="020B0604020202020204" pitchFamily="34" charset="0"/>
            </a:rPr>
            <a:t>Uno o varios de sus acreedores titulares de acreencias incumplidas</a:t>
          </a:r>
          <a:endParaRPr lang="es-ES" sz="1800" b="1" kern="1200" dirty="0">
            <a:solidFill>
              <a:schemeClr val="tx1"/>
            </a:solidFill>
            <a:latin typeface="Arial" panose="020B0604020202020204" pitchFamily="34" charset="0"/>
            <a:cs typeface="Arial" panose="020B0604020202020204" pitchFamily="34" charset="0"/>
          </a:endParaRPr>
        </a:p>
      </dsp:txBody>
      <dsp:txXfrm>
        <a:off x="3718114" y="2587165"/>
        <a:ext cx="3072238" cy="1536119"/>
      </dsp:txXfrm>
    </dsp:sp>
    <dsp:sp modelId="{4F560C97-1F73-44ED-BD37-D6E81D4AD819}">
      <dsp:nvSpPr>
        <dsp:cNvPr id="0" name=""/>
        <dsp:cNvSpPr/>
      </dsp:nvSpPr>
      <dsp:spPr>
        <a:xfrm>
          <a:off x="7435523" y="2587165"/>
          <a:ext cx="3072238" cy="15361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tx1"/>
              </a:solidFill>
              <a:latin typeface="Arial" panose="020B0604020202020204" pitchFamily="34" charset="0"/>
              <a:cs typeface="Arial" panose="020B0604020202020204" pitchFamily="34" charset="0"/>
            </a:rPr>
            <a:t>De oficio por la Superintendencia que ejerza supervisión</a:t>
          </a:r>
          <a:endParaRPr lang="es-ES" sz="1800" b="1" kern="1200" dirty="0">
            <a:solidFill>
              <a:schemeClr val="tx1"/>
            </a:solidFill>
            <a:latin typeface="Arial" panose="020B0604020202020204" pitchFamily="34" charset="0"/>
            <a:cs typeface="Arial" panose="020B0604020202020204" pitchFamily="34" charset="0"/>
          </a:endParaRPr>
        </a:p>
      </dsp:txBody>
      <dsp:txXfrm>
        <a:off x="7435523" y="2587165"/>
        <a:ext cx="3072238" cy="15361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789EA-3FC2-4CC5-8173-1D301F358B60}">
      <dsp:nvSpPr>
        <dsp:cNvPr id="0" name=""/>
        <dsp:cNvSpPr/>
      </dsp:nvSpPr>
      <dsp:spPr>
        <a:xfrm rot="5400000">
          <a:off x="-227258" y="231290"/>
          <a:ext cx="1515053" cy="106053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tx1"/>
              </a:solidFill>
              <a:latin typeface="Arial" panose="020B0604020202020204" pitchFamily="34" charset="0"/>
              <a:cs typeface="Arial" panose="020B0604020202020204" pitchFamily="34" charset="0"/>
            </a:rPr>
            <a:t>Solicitud</a:t>
          </a:r>
          <a:endParaRPr lang="es-ES" sz="1800" b="1" kern="1200" dirty="0">
            <a:solidFill>
              <a:schemeClr val="tx1"/>
            </a:solidFill>
            <a:latin typeface="Arial" panose="020B0604020202020204" pitchFamily="34" charset="0"/>
            <a:cs typeface="Arial" panose="020B0604020202020204" pitchFamily="34" charset="0"/>
          </a:endParaRPr>
        </a:p>
      </dsp:txBody>
      <dsp:txXfrm rot="-5400000">
        <a:off x="1" y="534301"/>
        <a:ext cx="1060537" cy="454516"/>
      </dsp:txXfrm>
    </dsp:sp>
    <dsp:sp modelId="{684D052B-D339-4865-A9E8-123B73E34190}">
      <dsp:nvSpPr>
        <dsp:cNvPr id="0" name=""/>
        <dsp:cNvSpPr/>
      </dsp:nvSpPr>
      <dsp:spPr>
        <a:xfrm rot="5400000">
          <a:off x="5191766" y="-4131229"/>
          <a:ext cx="984785" cy="9247243"/>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s-ES" sz="1800" kern="1200" dirty="0" smtClean="0">
              <a:latin typeface="Arial" panose="020B0604020202020204" pitchFamily="34" charset="0"/>
              <a:cs typeface="Arial" panose="020B0604020202020204" pitchFamily="34" charset="0"/>
            </a:rPr>
            <a:t>Presentación de solicitud, proyectos de créditos y votos e inventario de bienes; Después los proyectos se actualizan hasta fecha de inicio.</a:t>
          </a:r>
          <a:endParaRPr lang="es-ES" sz="1800" kern="1200" dirty="0">
            <a:latin typeface="Arial" panose="020B0604020202020204" pitchFamily="34" charset="0"/>
            <a:cs typeface="Arial" panose="020B0604020202020204" pitchFamily="34" charset="0"/>
          </a:endParaRPr>
        </a:p>
      </dsp:txBody>
      <dsp:txXfrm rot="-5400000">
        <a:off x="1060538" y="48072"/>
        <a:ext cx="9199170" cy="888639"/>
      </dsp:txXfrm>
    </dsp:sp>
    <dsp:sp modelId="{E92F7954-D9B4-48BF-8A43-91102C72897A}">
      <dsp:nvSpPr>
        <dsp:cNvPr id="0" name=""/>
        <dsp:cNvSpPr/>
      </dsp:nvSpPr>
      <dsp:spPr>
        <a:xfrm rot="5400000">
          <a:off x="-227258" y="1551409"/>
          <a:ext cx="1515053" cy="106053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b="1" kern="1200" dirty="0" smtClean="0">
            <a:solidFill>
              <a:schemeClr val="tx1"/>
            </a:solidFill>
            <a:latin typeface="Arial" panose="020B0604020202020204" pitchFamily="34" charset="0"/>
            <a:cs typeface="Arial" panose="020B0604020202020204" pitchFamily="34" charset="0"/>
          </a:endParaRPr>
        </a:p>
        <a:p>
          <a:pPr lvl="0" algn="ctr" defTabSz="711200">
            <a:lnSpc>
              <a:spcPct val="90000"/>
            </a:lnSpc>
            <a:spcBef>
              <a:spcPct val="0"/>
            </a:spcBef>
            <a:spcAft>
              <a:spcPct val="35000"/>
            </a:spcAft>
          </a:pPr>
          <a:r>
            <a:rPr lang="es-ES" sz="1600" b="1" kern="1200" dirty="0" smtClean="0">
              <a:solidFill>
                <a:schemeClr val="tx1"/>
              </a:solidFill>
              <a:latin typeface="Arial" panose="020B0604020202020204" pitchFamily="34" charset="0"/>
              <a:cs typeface="Arial" panose="020B0604020202020204" pitchFamily="34" charset="0"/>
            </a:rPr>
            <a:t>Reunión </a:t>
          </a:r>
          <a:r>
            <a:rPr lang="es-ES" sz="1600" b="1" kern="1200" dirty="0" smtClean="0">
              <a:solidFill>
                <a:schemeClr val="tx1"/>
              </a:solidFill>
              <a:latin typeface="Arial" panose="020B0604020202020204" pitchFamily="34" charset="0"/>
              <a:cs typeface="Arial" panose="020B0604020202020204" pitchFamily="34" charset="0"/>
            </a:rPr>
            <a:t>de Conciliación </a:t>
          </a:r>
          <a:endParaRPr lang="es-ES" sz="1600" b="1" kern="1200" dirty="0">
            <a:solidFill>
              <a:schemeClr val="tx1"/>
            </a:solidFill>
            <a:latin typeface="Arial" panose="020B0604020202020204" pitchFamily="34" charset="0"/>
            <a:cs typeface="Arial" panose="020B0604020202020204" pitchFamily="34" charset="0"/>
          </a:endParaRPr>
        </a:p>
      </dsp:txBody>
      <dsp:txXfrm rot="-5400000">
        <a:off x="1" y="1854420"/>
        <a:ext cx="1060537" cy="454516"/>
      </dsp:txXfrm>
    </dsp:sp>
    <dsp:sp modelId="{0873C76D-0BB0-43C0-B277-17DAFBF6C731}">
      <dsp:nvSpPr>
        <dsp:cNvPr id="0" name=""/>
        <dsp:cNvSpPr/>
      </dsp:nvSpPr>
      <dsp:spPr>
        <a:xfrm rot="5400000">
          <a:off x="5191507" y="-2806819"/>
          <a:ext cx="985302" cy="9247243"/>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s-ES" sz="1800" kern="1200" dirty="0" smtClean="0">
              <a:latin typeface="Arial" panose="020B0604020202020204" pitchFamily="34" charset="0"/>
              <a:cs typeface="Arial" panose="020B0604020202020204" pitchFamily="34" charset="0"/>
            </a:rPr>
            <a:t> No hay traslado para objeciones,5 días antes de reunión debe presentar objeciones. Reunión de conciliación de objeciones y de presentación del acuerdo de reorganización, la preside el Juez del concurso</a:t>
          </a:r>
          <a:r>
            <a:rPr lang="es-ES" sz="2200" kern="1200" dirty="0" smtClean="0"/>
            <a:t>.</a:t>
          </a:r>
          <a:endParaRPr lang="es-ES" sz="2200" kern="1200" dirty="0"/>
        </a:p>
      </dsp:txBody>
      <dsp:txXfrm rot="-5400000">
        <a:off x="1060537" y="1372249"/>
        <a:ext cx="9199145" cy="889106"/>
      </dsp:txXfrm>
    </dsp:sp>
    <dsp:sp modelId="{F48C6064-CB9D-467A-BC95-CF87EAE2D431}">
      <dsp:nvSpPr>
        <dsp:cNvPr id="0" name=""/>
        <dsp:cNvSpPr/>
      </dsp:nvSpPr>
      <dsp:spPr>
        <a:xfrm rot="5400000">
          <a:off x="-227258" y="2871528"/>
          <a:ext cx="1515053" cy="1060537"/>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tx1"/>
              </a:solidFill>
              <a:latin typeface="Arial" panose="020B0604020202020204" pitchFamily="34" charset="0"/>
              <a:cs typeface="Arial" panose="020B0604020202020204" pitchFamily="34" charset="0"/>
            </a:rPr>
            <a:t>Audiencia</a:t>
          </a:r>
          <a:endParaRPr lang="es-ES" sz="1600" b="1" kern="1200" dirty="0">
            <a:solidFill>
              <a:schemeClr val="tx1"/>
            </a:solidFill>
            <a:latin typeface="Arial" panose="020B0604020202020204" pitchFamily="34" charset="0"/>
            <a:cs typeface="Arial" panose="020B0604020202020204" pitchFamily="34" charset="0"/>
          </a:endParaRPr>
        </a:p>
      </dsp:txBody>
      <dsp:txXfrm rot="-5400000">
        <a:off x="1" y="3174539"/>
        <a:ext cx="1060537" cy="454516"/>
      </dsp:txXfrm>
    </dsp:sp>
    <dsp:sp modelId="{D161B8AA-0BC8-4F97-A872-D69CE28A5050}">
      <dsp:nvSpPr>
        <dsp:cNvPr id="0" name=""/>
        <dsp:cNvSpPr/>
      </dsp:nvSpPr>
      <dsp:spPr>
        <a:xfrm rot="5400000">
          <a:off x="5191766" y="-1486959"/>
          <a:ext cx="984785" cy="9247243"/>
        </a:xfrm>
        <a:prstGeom prst="round2Same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smtClean="0">
              <a:latin typeface="Arial" panose="020B0604020202020204" pitchFamily="34" charset="0"/>
              <a:cs typeface="Arial" panose="020B0604020202020204" pitchFamily="34" charset="0"/>
            </a:rPr>
            <a:t> Audiencia de resolución de objeciones y confirmación del acuerdo de reorganización. Si fracasa, liquidación judicial abreviada.</a:t>
          </a:r>
          <a:endParaRPr lang="es-ES" sz="1800" kern="1200" dirty="0">
            <a:latin typeface="Arial" panose="020B0604020202020204" pitchFamily="34" charset="0"/>
            <a:cs typeface="Arial" panose="020B0604020202020204" pitchFamily="34" charset="0"/>
          </a:endParaRPr>
        </a:p>
      </dsp:txBody>
      <dsp:txXfrm rot="-5400000">
        <a:off x="1060538" y="2692342"/>
        <a:ext cx="9199170" cy="8886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67A49-2BEC-4C13-B0C9-2E7F5165A481}">
      <dsp:nvSpPr>
        <dsp:cNvPr id="0" name=""/>
        <dsp:cNvSpPr/>
      </dsp:nvSpPr>
      <dsp:spPr>
        <a:xfrm rot="5400000">
          <a:off x="5760477" y="49366"/>
          <a:ext cx="1629646" cy="153253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88950">
            <a:lnSpc>
              <a:spcPct val="90000"/>
            </a:lnSpc>
            <a:spcBef>
              <a:spcPct val="0"/>
            </a:spcBef>
            <a:spcAft>
              <a:spcPct val="35000"/>
            </a:spcAft>
          </a:pPr>
          <a:r>
            <a:rPr lang="es-ES" sz="1100" kern="1200" dirty="0" smtClean="0">
              <a:latin typeface="Arial" panose="020B0604020202020204" pitchFamily="34" charset="0"/>
              <a:cs typeface="Arial" panose="020B0604020202020204" pitchFamily="34" charset="0"/>
            </a:rPr>
            <a:t>Incumplimiento del acuerdo de reorganización</a:t>
          </a:r>
          <a:endParaRPr lang="es-ES" sz="1100" kern="1200" dirty="0">
            <a:latin typeface="Arial" panose="020B0604020202020204" pitchFamily="34" charset="0"/>
            <a:cs typeface="Arial" panose="020B0604020202020204" pitchFamily="34" charset="0"/>
          </a:endParaRPr>
        </a:p>
      </dsp:txBody>
      <dsp:txXfrm rot="-5400000">
        <a:off x="6056845" y="264325"/>
        <a:ext cx="1036910" cy="1102616"/>
      </dsp:txXfrm>
    </dsp:sp>
    <dsp:sp modelId="{314DB40C-2853-42AE-8A2F-AC8BF56B6DAC}">
      <dsp:nvSpPr>
        <dsp:cNvPr id="0" name=""/>
        <dsp:cNvSpPr/>
      </dsp:nvSpPr>
      <dsp:spPr>
        <a:xfrm>
          <a:off x="7327219" y="326739"/>
          <a:ext cx="1818685" cy="977787"/>
        </a:xfrm>
        <a:prstGeom prst="rect">
          <a:avLst/>
        </a:prstGeom>
        <a:noFill/>
        <a:ln>
          <a:noFill/>
        </a:ln>
        <a:effectLst/>
      </dsp:spPr>
      <dsp:style>
        <a:lnRef idx="0">
          <a:scrgbClr r="0" g="0" b="0"/>
        </a:lnRef>
        <a:fillRef idx="0">
          <a:scrgbClr r="0" g="0" b="0"/>
        </a:fillRef>
        <a:effectRef idx="0">
          <a:scrgbClr r="0" g="0" b="0"/>
        </a:effectRef>
        <a:fontRef idx="minor"/>
      </dsp:style>
    </dsp:sp>
    <dsp:sp modelId="{300DF01A-EE60-45A5-AB56-AF4A4FD1F44A}">
      <dsp:nvSpPr>
        <dsp:cNvPr id="0" name=""/>
        <dsp:cNvSpPr/>
      </dsp:nvSpPr>
      <dsp:spPr>
        <a:xfrm rot="5400000">
          <a:off x="4125125" y="-21234"/>
          <a:ext cx="1629646" cy="167211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just" defTabSz="533400">
            <a:lnSpc>
              <a:spcPct val="90000"/>
            </a:lnSpc>
            <a:spcBef>
              <a:spcPct val="0"/>
            </a:spcBef>
            <a:spcAft>
              <a:spcPct val="35000"/>
            </a:spcAft>
          </a:pPr>
          <a:r>
            <a:rPr lang="es-ES" sz="1200" kern="1200" dirty="0" smtClean="0">
              <a:latin typeface="Arial" panose="020B0604020202020204" pitchFamily="34" charset="0"/>
              <a:cs typeface="Arial" panose="020B0604020202020204" pitchFamily="34" charset="0"/>
            </a:rPr>
            <a:t>No presentarse el acuerdo de reorganización</a:t>
          </a:r>
          <a:endParaRPr lang="es-ES" sz="1800" kern="1200" dirty="0">
            <a:latin typeface="Arial" panose="020B0604020202020204" pitchFamily="34" charset="0"/>
            <a:cs typeface="Arial" panose="020B0604020202020204" pitchFamily="34" charset="0"/>
          </a:endParaRPr>
        </a:p>
      </dsp:txBody>
      <dsp:txXfrm rot="-5400000">
        <a:off x="4382577" y="271608"/>
        <a:ext cx="1114743" cy="1086430"/>
      </dsp:txXfrm>
    </dsp:sp>
    <dsp:sp modelId="{3B6A78F9-3D7E-48FB-BB1E-D0810F4500D5}">
      <dsp:nvSpPr>
        <dsp:cNvPr id="0" name=""/>
        <dsp:cNvSpPr/>
      </dsp:nvSpPr>
      <dsp:spPr>
        <a:xfrm rot="5400000">
          <a:off x="5066742" y="1411894"/>
          <a:ext cx="1629646" cy="202599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latin typeface="Arial" panose="020B0604020202020204" pitchFamily="34" charset="0"/>
              <a:cs typeface="Arial" panose="020B0604020202020204" pitchFamily="34" charset="0"/>
            </a:rPr>
            <a:t>Solicitud del deudor, o incumplimiento de entregar información</a:t>
          </a:r>
          <a:endParaRPr lang="es-ES" sz="1200" kern="1200" dirty="0">
            <a:latin typeface="Arial" panose="020B0604020202020204" pitchFamily="34" charset="0"/>
            <a:cs typeface="Arial" panose="020B0604020202020204" pitchFamily="34" charset="0"/>
          </a:endParaRPr>
        </a:p>
      </dsp:txBody>
      <dsp:txXfrm rot="-5400000">
        <a:off x="5206233" y="1881677"/>
        <a:ext cx="1350664" cy="1086430"/>
      </dsp:txXfrm>
    </dsp:sp>
    <dsp:sp modelId="{603FF567-83EE-47EF-B32F-F10B219EA926}">
      <dsp:nvSpPr>
        <dsp:cNvPr id="0" name=""/>
        <dsp:cNvSpPr/>
      </dsp:nvSpPr>
      <dsp:spPr>
        <a:xfrm>
          <a:off x="1745600" y="1623390"/>
          <a:ext cx="2375408" cy="1264807"/>
        </a:xfrm>
        <a:prstGeom prst="rect">
          <a:avLst/>
        </a:prstGeom>
        <a:noFill/>
        <a:ln>
          <a:noFill/>
        </a:ln>
        <a:effectLst/>
      </dsp:spPr>
      <dsp:style>
        <a:lnRef idx="0">
          <a:scrgbClr r="0" g="0" b="0"/>
        </a:lnRef>
        <a:fillRef idx="0">
          <a:scrgbClr r="0" g="0" b="0"/>
        </a:fillRef>
        <a:effectRef idx="0">
          <a:scrgbClr r="0" g="0" b="0"/>
        </a:effectRef>
        <a:fontRef idx="minor"/>
      </dsp:style>
    </dsp:sp>
    <dsp:sp modelId="{074DF549-E55F-448F-86DC-F3473C887813}">
      <dsp:nvSpPr>
        <dsp:cNvPr id="0" name=""/>
        <dsp:cNvSpPr/>
      </dsp:nvSpPr>
      <dsp:spPr>
        <a:xfrm rot="5400000">
          <a:off x="7079978" y="1514597"/>
          <a:ext cx="1629646" cy="1836267"/>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s-ES" sz="1200" kern="1200" dirty="0" smtClean="0">
              <a:latin typeface="Arial" panose="020B0604020202020204" pitchFamily="34" charset="0"/>
              <a:cs typeface="Arial" panose="020B0604020202020204" pitchFamily="34" charset="0"/>
            </a:rPr>
            <a:t>Por decisión motivada de la Superintendencia de Sociedades</a:t>
          </a:r>
          <a:endParaRPr lang="es-ES" sz="1200" kern="1200" dirty="0">
            <a:latin typeface="Arial" panose="020B0604020202020204" pitchFamily="34" charset="0"/>
            <a:cs typeface="Arial" panose="020B0604020202020204" pitchFamily="34" charset="0"/>
          </a:endParaRPr>
        </a:p>
      </dsp:txBody>
      <dsp:txXfrm rot="-5400000">
        <a:off x="7282712" y="1889516"/>
        <a:ext cx="1224178" cy="1086430"/>
      </dsp:txXfrm>
    </dsp:sp>
    <dsp:sp modelId="{75C17EE7-9990-4A10-997D-428A25A86874}">
      <dsp:nvSpPr>
        <dsp:cNvPr id="0" name=""/>
        <dsp:cNvSpPr/>
      </dsp:nvSpPr>
      <dsp:spPr>
        <a:xfrm rot="5400000">
          <a:off x="7683982" y="-287744"/>
          <a:ext cx="1491354" cy="206684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latin typeface="Arial" panose="020B0604020202020204" pitchFamily="34" charset="0"/>
              <a:cs typeface="Arial" panose="020B0604020202020204" pitchFamily="34" charset="0"/>
            </a:rPr>
            <a:t>A petición del deudor y de acreedores titulares de no menos el 50% del pasivo externo</a:t>
          </a:r>
          <a:endParaRPr lang="es-ES" sz="1200" kern="1200" dirty="0">
            <a:latin typeface="Arial" panose="020B0604020202020204" pitchFamily="34" charset="0"/>
            <a:cs typeface="Arial" panose="020B0604020202020204" pitchFamily="34" charset="0"/>
          </a:endParaRPr>
        </a:p>
      </dsp:txBody>
      <dsp:txXfrm rot="-5400000">
        <a:off x="7740712" y="248559"/>
        <a:ext cx="1377895" cy="994236"/>
      </dsp:txXfrm>
    </dsp:sp>
    <dsp:sp modelId="{4DD50E22-7F9E-47EA-8360-3C75E86082C4}">
      <dsp:nvSpPr>
        <dsp:cNvPr id="0" name=""/>
        <dsp:cNvSpPr/>
      </dsp:nvSpPr>
      <dsp:spPr>
        <a:xfrm>
          <a:off x="7327219" y="3190402"/>
          <a:ext cx="1818685" cy="977787"/>
        </a:xfrm>
        <a:prstGeom prst="rect">
          <a:avLst/>
        </a:prstGeom>
        <a:noFill/>
        <a:ln>
          <a:noFill/>
        </a:ln>
        <a:effectLst/>
      </dsp:spPr>
      <dsp:style>
        <a:lnRef idx="0">
          <a:scrgbClr r="0" g="0" b="0"/>
        </a:lnRef>
        <a:fillRef idx="0">
          <a:scrgbClr r="0" g="0" b="0"/>
        </a:fillRef>
        <a:effectRef idx="0">
          <a:scrgbClr r="0" g="0" b="0"/>
        </a:effectRef>
        <a:fontRef idx="minor"/>
      </dsp:style>
    </dsp:sp>
    <dsp:sp modelId="{08DF64D4-ABEC-4215-A863-FE64D2CB8203}">
      <dsp:nvSpPr>
        <dsp:cNvPr id="0" name=""/>
        <dsp:cNvSpPr/>
      </dsp:nvSpPr>
      <dsp:spPr>
        <a:xfrm rot="5400000">
          <a:off x="8292469" y="2479070"/>
          <a:ext cx="1823997" cy="3065805"/>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s-ES" sz="1200" kern="1200" dirty="0" smtClean="0">
              <a:latin typeface="Arial  "/>
            </a:rPr>
            <a:t>Tener obligaciones vencidas por mesadas pensionales, retenciones de carácter obligatorio, descuentos efectuados a los trabajadores o aportes o aportes al Sistema de Seguridad Social Integral.</a:t>
          </a:r>
          <a:endParaRPr lang="es-ES" sz="1200" kern="1200" dirty="0">
            <a:latin typeface="Arial  "/>
          </a:endParaRPr>
        </a:p>
      </dsp:txBody>
      <dsp:txXfrm rot="-5400000">
        <a:off x="8182532" y="3403974"/>
        <a:ext cx="2043870" cy="1215998"/>
      </dsp:txXfrm>
    </dsp:sp>
    <dsp:sp modelId="{5A05C764-DC5A-471F-87D3-801493CCEC42}">
      <dsp:nvSpPr>
        <dsp:cNvPr id="0" name=""/>
        <dsp:cNvSpPr/>
      </dsp:nvSpPr>
      <dsp:spPr>
        <a:xfrm rot="5400000">
          <a:off x="4127692" y="3341862"/>
          <a:ext cx="1629646" cy="1417792"/>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latin typeface="Arial" panose="020B0604020202020204" pitchFamily="34" charset="0"/>
              <a:cs typeface="Arial" panose="020B0604020202020204" pitchFamily="34" charset="0"/>
            </a:rPr>
            <a:t>Por solicitud de autoridad que vigile o controle al deudor</a:t>
          </a:r>
          <a:endParaRPr lang="es-ES" sz="1200" kern="1200" dirty="0">
            <a:latin typeface="Arial" panose="020B0604020202020204" pitchFamily="34" charset="0"/>
            <a:cs typeface="Arial" panose="020B0604020202020204" pitchFamily="34" charset="0"/>
          </a:endParaRPr>
        </a:p>
      </dsp:txBody>
      <dsp:txXfrm rot="-5400000">
        <a:off x="4454558" y="3489888"/>
        <a:ext cx="975914" cy="1121740"/>
      </dsp:txXfrm>
    </dsp:sp>
    <dsp:sp modelId="{DA655E36-2854-4E7C-A032-5ECD6CB7C984}">
      <dsp:nvSpPr>
        <dsp:cNvPr id="0" name=""/>
        <dsp:cNvSpPr/>
      </dsp:nvSpPr>
      <dsp:spPr>
        <a:xfrm>
          <a:off x="3279178" y="4670822"/>
          <a:ext cx="1760017" cy="977787"/>
        </a:xfrm>
        <a:prstGeom prst="rect">
          <a:avLst/>
        </a:prstGeom>
        <a:noFill/>
        <a:ln>
          <a:noFill/>
        </a:ln>
        <a:effectLst/>
      </dsp:spPr>
      <dsp:style>
        <a:lnRef idx="0">
          <a:scrgbClr r="0" g="0" b="0"/>
        </a:lnRef>
        <a:fillRef idx="0">
          <a:scrgbClr r="0" g="0" b="0"/>
        </a:fillRef>
        <a:effectRef idx="0">
          <a:scrgbClr r="0" g="0" b="0"/>
        </a:effectRef>
        <a:fontRef idx="minor"/>
      </dsp:style>
    </dsp:sp>
    <dsp:sp modelId="{6D247D9E-0E26-4F97-AE04-78B27228169F}">
      <dsp:nvSpPr>
        <dsp:cNvPr id="0" name=""/>
        <dsp:cNvSpPr/>
      </dsp:nvSpPr>
      <dsp:spPr>
        <a:xfrm rot="5400000">
          <a:off x="5902350" y="3039875"/>
          <a:ext cx="1551879" cy="1969681"/>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s-ES" sz="1200" kern="1200" dirty="0" smtClean="0">
              <a:latin typeface="Arial" panose="020B0604020202020204" pitchFamily="34" charset="0"/>
              <a:cs typeface="Arial" panose="020B0604020202020204" pitchFamily="34" charset="0"/>
            </a:rPr>
            <a:t>Cuando el deudor abandone los negocios   </a:t>
          </a:r>
          <a:endParaRPr lang="es-ES" sz="1200" kern="1200" dirty="0">
            <a:latin typeface="Arial" panose="020B0604020202020204" pitchFamily="34" charset="0"/>
            <a:cs typeface="Arial" panose="020B0604020202020204" pitchFamily="34" charset="0"/>
          </a:endParaRPr>
        </a:p>
      </dsp:txBody>
      <dsp:txXfrm rot="-5400000">
        <a:off x="6021730" y="3507423"/>
        <a:ext cx="1313121" cy="103458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11/1/2022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417293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11/1/2022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103474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11/1/2022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65749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677F370B-08A7-4BD4-B033-E5E9D9FCC86C}" type="datetimeFigureOut">
              <a:rPr lang="en-US" smtClean="0"/>
              <a:t>11/1/2022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94561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77F370B-08A7-4BD4-B033-E5E9D9FCC86C}" type="datetimeFigureOut">
              <a:rPr lang="en-US" smtClean="0"/>
              <a:t>11/1/2022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61654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677F370B-08A7-4BD4-B033-E5E9D9FCC86C}" type="datetimeFigureOut">
              <a:rPr lang="en-US" smtClean="0"/>
              <a:t>11/1/2022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309194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677F370B-08A7-4BD4-B033-E5E9D9FCC86C}" type="datetimeFigureOut">
              <a:rPr lang="en-US" smtClean="0"/>
              <a:t>11/1/2022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67297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677F370B-08A7-4BD4-B033-E5E9D9FCC86C}" type="datetimeFigureOut">
              <a:rPr lang="en-US" smtClean="0"/>
              <a:t>11/1/2022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90874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7F370B-08A7-4BD4-B033-E5E9D9FCC86C}" type="datetimeFigureOut">
              <a:rPr lang="en-US" smtClean="0"/>
              <a:t>11/1/2022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1766069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77F370B-08A7-4BD4-B033-E5E9D9FCC86C}" type="datetimeFigureOut">
              <a:rPr lang="en-US" smtClean="0"/>
              <a:t>11/1/2022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226169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77F370B-08A7-4BD4-B033-E5E9D9FCC86C}" type="datetimeFigureOut">
              <a:rPr lang="en-US" smtClean="0"/>
              <a:t>11/1/2022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95CC338-2A97-4579-B6C8-3135683A3DE9}" type="slidenum">
              <a:rPr lang="en-US" smtClean="0"/>
              <a:t>‹Nº›</a:t>
            </a:fld>
            <a:endParaRPr lang="en-US"/>
          </a:p>
        </p:txBody>
      </p:sp>
    </p:spTree>
    <p:extLst>
      <p:ext uri="{BB962C8B-B14F-4D97-AF65-F5344CB8AC3E}">
        <p14:creationId xmlns:p14="http://schemas.microsoft.com/office/powerpoint/2010/main" val="3542304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F370B-08A7-4BD4-B033-E5E9D9FCC86C}" type="datetimeFigureOut">
              <a:rPr lang="en-US" smtClean="0"/>
              <a:t>11/1/2022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CC338-2A97-4579-B6C8-3135683A3DE9}" type="slidenum">
              <a:rPr lang="en-US" smtClean="0"/>
              <a:t>‹Nº›</a:t>
            </a:fld>
            <a:endParaRPr lang="en-US"/>
          </a:p>
        </p:txBody>
      </p:sp>
    </p:spTree>
    <p:extLst>
      <p:ext uri="{BB962C8B-B14F-4D97-AF65-F5344CB8AC3E}">
        <p14:creationId xmlns:p14="http://schemas.microsoft.com/office/powerpoint/2010/main" val="1565045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n-US"/>
          </a:p>
        </p:txBody>
      </p:sp>
      <p:sp>
        <p:nvSpPr>
          <p:cNvPr id="3" name="Subtítulo 2"/>
          <p:cNvSpPr>
            <a:spLocks noGrp="1"/>
          </p:cNvSpPr>
          <p:nvPr>
            <p:ph type="subTitle" idx="1"/>
          </p:nvPr>
        </p:nvSpPr>
        <p:spPr/>
        <p:txBody>
          <a:bodyPr/>
          <a:lstStyle/>
          <a:p>
            <a:endParaRPr lang="en-US"/>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568"/>
            <a:ext cx="12198351" cy="6854432"/>
          </a:xfrm>
          <a:prstGeom prst="rect">
            <a:avLst/>
          </a:prstGeom>
        </p:spPr>
      </p:pic>
      <p:sp>
        <p:nvSpPr>
          <p:cNvPr id="5" name="CuadroTexto 4"/>
          <p:cNvSpPr txBox="1"/>
          <p:nvPr/>
        </p:nvSpPr>
        <p:spPr>
          <a:xfrm>
            <a:off x="5578867" y="2342508"/>
            <a:ext cx="6246688" cy="1698927"/>
          </a:xfrm>
          <a:prstGeom prst="rect">
            <a:avLst/>
          </a:prstGeom>
          <a:noFill/>
        </p:spPr>
        <p:txBody>
          <a:bodyPr wrap="square" rtlCol="0">
            <a:spAutoFit/>
          </a:bodyPr>
          <a:lstStyle/>
          <a:p>
            <a:pPr algn="ctr">
              <a:lnSpc>
                <a:spcPct val="90000"/>
              </a:lnSpc>
              <a:spcBef>
                <a:spcPct val="20000"/>
              </a:spcBef>
            </a:pPr>
            <a:r>
              <a:rPr lang="en-US" altLang="en-US" sz="3600" b="1" dirty="0">
                <a:solidFill>
                  <a:schemeClr val="bg1"/>
                </a:solidFill>
                <a:latin typeface="Arial" panose="020B0604020202020204" pitchFamily="34" charset="0"/>
                <a:ea typeface="MS PGothic" panose="020B0600070205080204" pitchFamily="34" charset="-128"/>
              </a:rPr>
              <a:t>RÉGIMEN DE INSOLVENCIA </a:t>
            </a:r>
          </a:p>
          <a:p>
            <a:pPr algn="ctr">
              <a:lnSpc>
                <a:spcPct val="90000"/>
              </a:lnSpc>
              <a:spcBef>
                <a:spcPct val="20000"/>
              </a:spcBef>
            </a:pPr>
            <a:r>
              <a:rPr lang="en-US" altLang="en-US" sz="3600" b="1" dirty="0" err="1">
                <a:solidFill>
                  <a:schemeClr val="bg1"/>
                </a:solidFill>
                <a:latin typeface="Arial" panose="020B0604020202020204" pitchFamily="34" charset="0"/>
                <a:ea typeface="MS PGothic" panose="020B0600070205080204" pitchFamily="34" charset="-128"/>
              </a:rPr>
              <a:t>Decreto</a:t>
            </a:r>
            <a:r>
              <a:rPr lang="en-US" altLang="en-US" sz="3600" b="1" dirty="0">
                <a:solidFill>
                  <a:schemeClr val="bg1"/>
                </a:solidFill>
                <a:latin typeface="Arial" panose="020B0604020202020204" pitchFamily="34" charset="0"/>
                <a:ea typeface="MS PGothic" panose="020B0600070205080204" pitchFamily="34" charset="-128"/>
              </a:rPr>
              <a:t> Ley 772 de 2020</a:t>
            </a:r>
            <a:endParaRPr lang="en-US" altLang="en-US" sz="3600" b="1" dirty="0">
              <a:solidFill>
                <a:schemeClr val="bg1"/>
              </a:solidFill>
              <a:latin typeface="Arial" panose="020B0604020202020204" pitchFamily="34" charset="0"/>
              <a:ea typeface="MS PGothic" panose="020B0600070205080204" pitchFamily="34" charset="-128"/>
            </a:endParaRPr>
          </a:p>
        </p:txBody>
      </p:sp>
      <p:sp>
        <p:nvSpPr>
          <p:cNvPr id="6" name="CuadroTexto 5"/>
          <p:cNvSpPr txBox="1"/>
          <p:nvPr/>
        </p:nvSpPr>
        <p:spPr>
          <a:xfrm>
            <a:off x="5640513" y="4458985"/>
            <a:ext cx="5938462" cy="369870"/>
          </a:xfrm>
          <a:prstGeom prst="rect">
            <a:avLst/>
          </a:prstGeom>
          <a:noFill/>
        </p:spPr>
        <p:txBody>
          <a:bodyPr wrap="square" rtlCol="0">
            <a:spAutoFit/>
          </a:bodyPr>
          <a:lstStyle/>
          <a:p>
            <a:r>
              <a:rPr lang="es-MX" b="1" dirty="0" smtClean="0">
                <a:solidFill>
                  <a:srgbClr val="002060"/>
                </a:solidFill>
                <a:latin typeface="Arial" panose="020B0604020202020204" pitchFamily="34" charset="0"/>
                <a:cs typeface="Arial" panose="020B0604020202020204" pitchFamily="34" charset="0"/>
              </a:rPr>
              <a:t>HORACIO ENRIQUE DEL CASTILLO DE BRIGARD</a:t>
            </a:r>
            <a:endParaRPr lang="en-US"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7426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grpSp>
        <p:nvGrpSpPr>
          <p:cNvPr id="3" name="Grupo 2"/>
          <p:cNvGrpSpPr/>
          <p:nvPr/>
        </p:nvGrpSpPr>
        <p:grpSpPr>
          <a:xfrm>
            <a:off x="763808" y="2618466"/>
            <a:ext cx="6519896" cy="1442937"/>
            <a:chOff x="-2398888" y="1445260"/>
            <a:chExt cx="6519896" cy="1442937"/>
          </a:xfrm>
        </p:grpSpPr>
        <p:sp>
          <p:nvSpPr>
            <p:cNvPr id="5" name="Rectángulo 4"/>
            <p:cNvSpPr/>
            <p:nvPr/>
          </p:nvSpPr>
          <p:spPr>
            <a:xfrm>
              <a:off x="1745600" y="1623390"/>
              <a:ext cx="2375408" cy="12648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 name="CuadroTexto 5"/>
            <p:cNvSpPr txBox="1"/>
            <p:nvPr/>
          </p:nvSpPr>
          <p:spPr>
            <a:xfrm>
              <a:off x="-2398888" y="1445260"/>
              <a:ext cx="2375408" cy="126480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b="1" kern="1200" dirty="0" smtClean="0">
                  <a:latin typeface="Arial" panose="020B0604020202020204" pitchFamily="34" charset="0"/>
                  <a:cs typeface="Arial" panose="020B0604020202020204" pitchFamily="34" charset="0"/>
                </a:rPr>
                <a:t>Causales de  liquidación (Art. 49 Ley 1116/2006</a:t>
              </a:r>
              <a:r>
                <a:rPr lang="es-ES" sz="2100" b="1" kern="1200" dirty="0" smtClean="0"/>
                <a:t>)</a:t>
              </a:r>
              <a:endParaRPr lang="es-ES" sz="2100" b="1" kern="1200" dirty="0"/>
            </a:p>
          </p:txBody>
        </p:sp>
      </p:grpSp>
      <p:graphicFrame>
        <p:nvGraphicFramePr>
          <p:cNvPr id="7" name="Diagrama 6"/>
          <p:cNvGraphicFramePr/>
          <p:nvPr>
            <p:extLst>
              <p:ext uri="{D42A27DB-BD31-4B8C-83A1-F6EECF244321}">
                <p14:modId xmlns:p14="http://schemas.microsoft.com/office/powerpoint/2010/main" val="1655334376"/>
              </p:ext>
            </p:extLst>
          </p:nvPr>
        </p:nvGraphicFramePr>
        <p:xfrm>
          <a:off x="-550656" y="584816"/>
          <a:ext cx="12425083" cy="5975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0456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6056"/>
            <a:ext cx="12192897" cy="6864056"/>
          </a:xfrm>
        </p:spPr>
      </p:pic>
      <p:sp>
        <p:nvSpPr>
          <p:cNvPr id="3" name="CuadroTexto 2"/>
          <p:cNvSpPr txBox="1"/>
          <p:nvPr/>
        </p:nvSpPr>
        <p:spPr>
          <a:xfrm>
            <a:off x="2917625" y="1006552"/>
            <a:ext cx="7093273" cy="707886"/>
          </a:xfrm>
          <a:prstGeom prst="rect">
            <a:avLst/>
          </a:prstGeom>
          <a:noFill/>
        </p:spPr>
        <p:txBody>
          <a:bodyPr wrap="square" rtlCol="0">
            <a:spAutoFit/>
          </a:bodyPr>
          <a:lstStyle/>
          <a:p>
            <a:pPr algn="ctr" defTabSz="490538" eaLnBrk="0" fontAlgn="base" hangingPunct="0">
              <a:spcBef>
                <a:spcPct val="0"/>
              </a:spcBef>
              <a:spcAft>
                <a:spcPct val="0"/>
              </a:spcAft>
            </a:pPr>
            <a:r>
              <a:rPr lang="es-ES" sz="2000" b="1" dirty="0" smtClean="0">
                <a:solidFill>
                  <a:prstClr val="black"/>
                </a:solidFill>
                <a:latin typeface="Arial  "/>
                <a:cs typeface="Arial" panose="020B0604020202020204" pitchFamily="34" charset="0"/>
              </a:rPr>
              <a:t>Solicitud de admisión a liquidación simplificada </a:t>
            </a:r>
            <a:endParaRPr lang="es-ES" sz="2000" b="1" dirty="0" smtClean="0">
              <a:solidFill>
                <a:prstClr val="black"/>
              </a:solidFill>
              <a:latin typeface="Arial  "/>
              <a:cs typeface="Arial" panose="020B0604020202020204" pitchFamily="34" charset="0"/>
            </a:endParaRPr>
          </a:p>
          <a:p>
            <a:pPr algn="ctr" defTabSz="490538" eaLnBrk="0" fontAlgn="base" hangingPunct="0">
              <a:spcBef>
                <a:spcPct val="0"/>
              </a:spcBef>
              <a:spcAft>
                <a:spcPct val="0"/>
              </a:spcAft>
            </a:pPr>
            <a:r>
              <a:rPr lang="es-ES" sz="2000" b="1" dirty="0" smtClean="0">
                <a:solidFill>
                  <a:prstClr val="black"/>
                </a:solidFill>
                <a:latin typeface="Arial  "/>
                <a:cs typeface="Arial" panose="020B0604020202020204" pitchFamily="34" charset="0"/>
              </a:rPr>
              <a:t>(</a:t>
            </a:r>
            <a:r>
              <a:rPr lang="es-ES" sz="2000" b="1" dirty="0" smtClean="0">
                <a:solidFill>
                  <a:prstClr val="black"/>
                </a:solidFill>
                <a:latin typeface="Arial  "/>
                <a:cs typeface="Arial" panose="020B0604020202020204" pitchFamily="34" charset="0"/>
              </a:rPr>
              <a:t>Parágrafo 2 del  Art. </a:t>
            </a:r>
            <a:r>
              <a:rPr lang="es-ES" sz="2000" b="1" dirty="0" smtClean="0">
                <a:solidFill>
                  <a:prstClr val="black"/>
                </a:solidFill>
                <a:latin typeface="Arial  "/>
                <a:cs typeface="Arial" panose="020B0604020202020204" pitchFamily="34" charset="0"/>
              </a:rPr>
              <a:t>49 Ley 1116/2006)</a:t>
            </a:r>
            <a:endParaRPr lang="es-CO" sz="2000" b="1" dirty="0">
              <a:solidFill>
                <a:prstClr val="black"/>
              </a:solidFill>
              <a:latin typeface="Arial  "/>
              <a:cs typeface="Arial" panose="020B0604020202020204" pitchFamily="34" charset="0"/>
            </a:endParaRPr>
          </a:p>
        </p:txBody>
      </p:sp>
      <p:pic>
        <p:nvPicPr>
          <p:cNvPr id="2" name="Imagen 1"/>
          <p:cNvPicPr>
            <a:picLocks noChangeAspect="1"/>
          </p:cNvPicPr>
          <p:nvPr/>
        </p:nvPicPr>
        <p:blipFill>
          <a:blip r:embed="rId3"/>
          <a:stretch>
            <a:fillRect/>
          </a:stretch>
        </p:blipFill>
        <p:spPr>
          <a:xfrm>
            <a:off x="985652" y="1928237"/>
            <a:ext cx="10367158" cy="3789950"/>
          </a:xfrm>
          <a:prstGeom prst="rect">
            <a:avLst/>
          </a:prstGeom>
        </p:spPr>
      </p:pic>
    </p:spTree>
    <p:extLst>
      <p:ext uri="{BB962C8B-B14F-4D97-AF65-F5344CB8AC3E}">
        <p14:creationId xmlns:p14="http://schemas.microsoft.com/office/powerpoint/2010/main" val="1623181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pic>
        <p:nvPicPr>
          <p:cNvPr id="2" name="Imagen 1"/>
          <p:cNvPicPr>
            <a:picLocks noChangeAspect="1"/>
          </p:cNvPicPr>
          <p:nvPr/>
        </p:nvPicPr>
        <p:blipFill>
          <a:blip r:embed="rId3"/>
          <a:stretch>
            <a:fillRect/>
          </a:stretch>
        </p:blipFill>
        <p:spPr>
          <a:xfrm>
            <a:off x="3693227" y="1021721"/>
            <a:ext cx="8677800" cy="536494"/>
          </a:xfrm>
          <a:prstGeom prst="rect">
            <a:avLst/>
          </a:prstGeom>
        </p:spPr>
      </p:pic>
      <p:sp>
        <p:nvSpPr>
          <p:cNvPr id="6" name="Rectángulo 5"/>
          <p:cNvSpPr/>
          <p:nvPr/>
        </p:nvSpPr>
        <p:spPr>
          <a:xfrm>
            <a:off x="755791" y="1955060"/>
            <a:ext cx="10879931" cy="3785652"/>
          </a:xfrm>
          <a:prstGeom prst="rect">
            <a:avLst/>
          </a:prstGeom>
        </p:spPr>
        <p:txBody>
          <a:bodyPr wrap="square">
            <a:spAutoFit/>
          </a:bodyPr>
          <a:lstStyle/>
          <a:p>
            <a:pPr marL="457200" indent="-457200" algn="just">
              <a:buAutoNum type="arabicPeriod"/>
            </a:pPr>
            <a:r>
              <a:rPr lang="es-ES" sz="1600" dirty="0" smtClean="0">
                <a:latin typeface="Arial  "/>
              </a:rPr>
              <a:t>La </a:t>
            </a:r>
            <a:r>
              <a:rPr lang="es-ES" sz="1600" dirty="0">
                <a:latin typeface="Arial  "/>
              </a:rPr>
              <a:t>disolución de la persona jurídica</a:t>
            </a:r>
            <a:r>
              <a:rPr lang="es-ES" sz="1600" dirty="0" smtClean="0">
                <a:latin typeface="Arial  "/>
              </a:rPr>
              <a:t>.</a:t>
            </a:r>
          </a:p>
          <a:p>
            <a:pPr marL="457200" indent="-457200" algn="just">
              <a:buAutoNum type="arabicPeriod"/>
            </a:pPr>
            <a:endParaRPr lang="es-ES" sz="1600" dirty="0" smtClean="0">
              <a:latin typeface="Arial  "/>
            </a:endParaRPr>
          </a:p>
          <a:p>
            <a:pPr marL="457200" indent="-457200" algn="just">
              <a:buAutoNum type="arabicPeriod"/>
            </a:pPr>
            <a:r>
              <a:rPr lang="es-ES" sz="1600" dirty="0" smtClean="0">
                <a:latin typeface="Arial  "/>
              </a:rPr>
              <a:t>La </a:t>
            </a:r>
            <a:r>
              <a:rPr lang="es-ES" sz="1600" dirty="0">
                <a:latin typeface="Arial  "/>
              </a:rPr>
              <a:t>cesación de funciones de los órganos sociales y de fiscalización de la persona jurídica, si los hubiere. </a:t>
            </a:r>
            <a:endParaRPr lang="es-ES" sz="1600" dirty="0" smtClean="0">
              <a:latin typeface="Arial  "/>
            </a:endParaRPr>
          </a:p>
          <a:p>
            <a:pPr marL="457200" indent="-457200" algn="just">
              <a:buAutoNum type="arabicPeriod"/>
            </a:pPr>
            <a:endParaRPr lang="es-ES" sz="1600" dirty="0" smtClean="0">
              <a:latin typeface="Arial  "/>
            </a:endParaRPr>
          </a:p>
          <a:p>
            <a:pPr marL="457200" indent="-457200" algn="just">
              <a:buAutoNum type="arabicPeriod"/>
            </a:pPr>
            <a:r>
              <a:rPr lang="es-ES" sz="1600" dirty="0" smtClean="0">
                <a:latin typeface="Arial  "/>
              </a:rPr>
              <a:t>La </a:t>
            </a:r>
            <a:r>
              <a:rPr lang="es-ES" sz="1600" dirty="0">
                <a:latin typeface="Arial  "/>
              </a:rPr>
              <a:t>terminación de los contratos no necesarios para la preservación de los activos, así como los contratos de fiducia mercantil o encargos fiduciarios, celebrados por el deudor en calidad de constituyente. </a:t>
            </a:r>
            <a:endParaRPr lang="es-ES" sz="1600" dirty="0" smtClean="0">
              <a:latin typeface="Arial  "/>
            </a:endParaRPr>
          </a:p>
          <a:p>
            <a:pPr marL="457200" indent="-457200" algn="just">
              <a:buAutoNum type="arabicPeriod"/>
            </a:pPr>
            <a:endParaRPr lang="es-ES" sz="1600" dirty="0" smtClean="0">
              <a:latin typeface="Arial  "/>
            </a:endParaRPr>
          </a:p>
          <a:p>
            <a:pPr marL="457200" indent="-457200" algn="just">
              <a:buAutoNum type="arabicPeriod"/>
            </a:pPr>
            <a:r>
              <a:rPr lang="es-ES" sz="1600" dirty="0" smtClean="0">
                <a:latin typeface="Arial  "/>
              </a:rPr>
              <a:t>La </a:t>
            </a:r>
            <a:r>
              <a:rPr lang="es-ES" sz="1600" dirty="0">
                <a:latin typeface="Arial  "/>
              </a:rPr>
              <a:t>terminación de los contratos de trabajo</a:t>
            </a:r>
            <a:r>
              <a:rPr lang="es-ES" sz="1600" dirty="0" smtClean="0">
                <a:latin typeface="Arial  "/>
              </a:rPr>
              <a:t>.</a:t>
            </a:r>
          </a:p>
          <a:p>
            <a:pPr marL="457200" indent="-457200" algn="just">
              <a:buAutoNum type="arabicPeriod"/>
            </a:pPr>
            <a:endParaRPr lang="es-ES" sz="1600" dirty="0" smtClean="0">
              <a:latin typeface="Arial  "/>
            </a:endParaRPr>
          </a:p>
          <a:p>
            <a:pPr marL="457200" indent="-457200" algn="just">
              <a:buAutoNum type="arabicPeriod"/>
            </a:pPr>
            <a:r>
              <a:rPr lang="es-ES" sz="1600" dirty="0" smtClean="0">
                <a:latin typeface="Arial  "/>
              </a:rPr>
              <a:t>Comunicación </a:t>
            </a:r>
            <a:r>
              <a:rPr lang="es-ES" sz="1600" dirty="0">
                <a:latin typeface="Arial  "/>
              </a:rPr>
              <a:t>del inicio del proceso a jueces y entidades. </a:t>
            </a:r>
            <a:endParaRPr lang="es-ES" sz="1600" dirty="0" smtClean="0">
              <a:latin typeface="Arial  "/>
            </a:endParaRPr>
          </a:p>
          <a:p>
            <a:pPr marL="457200" indent="-457200" algn="just">
              <a:buAutoNum type="arabicPeriod"/>
            </a:pPr>
            <a:endParaRPr lang="es-ES" sz="1600" dirty="0" smtClean="0">
              <a:latin typeface="Arial  "/>
            </a:endParaRPr>
          </a:p>
          <a:p>
            <a:pPr marL="457200" indent="-457200" algn="just">
              <a:buAutoNum type="arabicPeriod"/>
            </a:pPr>
            <a:r>
              <a:rPr lang="es-ES" sz="1600" dirty="0" smtClean="0">
                <a:latin typeface="Arial  "/>
              </a:rPr>
              <a:t>La </a:t>
            </a:r>
            <a:r>
              <a:rPr lang="es-ES" sz="1600" dirty="0">
                <a:latin typeface="Arial  "/>
              </a:rPr>
              <a:t>exigibilidad de todas las obligaciones a plazo del deudor. </a:t>
            </a:r>
            <a:endParaRPr lang="es-ES" sz="1600" dirty="0" smtClean="0">
              <a:latin typeface="Arial  "/>
            </a:endParaRPr>
          </a:p>
          <a:p>
            <a:pPr marL="457200" indent="-457200" algn="just">
              <a:buAutoNum type="arabicPeriod"/>
            </a:pPr>
            <a:endParaRPr lang="es-ES" sz="1600" dirty="0" smtClean="0">
              <a:latin typeface="Arial  "/>
            </a:endParaRPr>
          </a:p>
          <a:p>
            <a:pPr marL="457200" indent="-457200" algn="just">
              <a:buAutoNum type="arabicPeriod"/>
            </a:pPr>
            <a:r>
              <a:rPr lang="es-ES" sz="1600" dirty="0" smtClean="0">
                <a:latin typeface="Arial  "/>
              </a:rPr>
              <a:t>La </a:t>
            </a:r>
            <a:r>
              <a:rPr lang="es-ES" sz="1600" dirty="0">
                <a:latin typeface="Arial  "/>
              </a:rPr>
              <a:t>prevención a los deudores del concursado de que sólo pueden pagar al liquidador, advirtiendo la ineficacia del pago hecho a persona distinta. </a:t>
            </a:r>
            <a:endParaRPr lang="es-CO" sz="1600" dirty="0">
              <a:latin typeface="Arial  "/>
            </a:endParaRPr>
          </a:p>
        </p:txBody>
      </p:sp>
    </p:spTree>
    <p:extLst>
      <p:ext uri="{BB962C8B-B14F-4D97-AF65-F5344CB8AC3E}">
        <p14:creationId xmlns:p14="http://schemas.microsoft.com/office/powerpoint/2010/main" val="831914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3" name="CuadroTexto 2"/>
          <p:cNvSpPr txBox="1"/>
          <p:nvPr/>
        </p:nvSpPr>
        <p:spPr>
          <a:xfrm>
            <a:off x="3431969" y="800096"/>
            <a:ext cx="7790213" cy="646331"/>
          </a:xfrm>
          <a:prstGeom prst="rect">
            <a:avLst/>
          </a:prstGeom>
          <a:noFill/>
        </p:spPr>
        <p:txBody>
          <a:bodyPr wrap="square" rtlCol="0">
            <a:spAutoFit/>
          </a:bodyPr>
          <a:lstStyle/>
          <a:p>
            <a:pPr algn="ctr"/>
            <a:r>
              <a:rPr lang="es-ES" sz="1800" b="1" dirty="0" smtClean="0">
                <a:latin typeface="Arial  "/>
              </a:rPr>
              <a:t>Etapas del proceso de liquidación simplificada comparada con las etapas de la liquidación judicial.</a:t>
            </a:r>
            <a:endParaRPr lang="es-CO" sz="1800" b="1" dirty="0">
              <a:latin typeface="Arial  "/>
            </a:endParaRPr>
          </a:p>
        </p:txBody>
      </p:sp>
      <p:pic>
        <p:nvPicPr>
          <p:cNvPr id="5" name="Imagen 4"/>
          <p:cNvPicPr>
            <a:picLocks noChangeAspect="1"/>
          </p:cNvPicPr>
          <p:nvPr/>
        </p:nvPicPr>
        <p:blipFill>
          <a:blip r:embed="rId3"/>
          <a:stretch>
            <a:fillRect/>
          </a:stretch>
        </p:blipFill>
        <p:spPr>
          <a:xfrm>
            <a:off x="988085" y="1541430"/>
            <a:ext cx="10620485" cy="4857980"/>
          </a:xfrm>
          <a:prstGeom prst="rect">
            <a:avLst/>
          </a:prstGeom>
        </p:spPr>
      </p:pic>
    </p:spTree>
    <p:extLst>
      <p:ext uri="{BB962C8B-B14F-4D97-AF65-F5344CB8AC3E}">
        <p14:creationId xmlns:p14="http://schemas.microsoft.com/office/powerpoint/2010/main" val="1224136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880" y="0"/>
            <a:ext cx="12192897" cy="6864056"/>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rcRect b="26004"/>
          <a:stretch>
            <a:fillRect/>
          </a:stretch>
        </p:blipFill>
        <p:spPr bwMode="auto">
          <a:xfrm>
            <a:off x="0" y="20637"/>
            <a:ext cx="13444538" cy="754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n 2"/>
          <p:cNvPicPr>
            <a:picLocks noChangeAspect="1"/>
          </p:cNvPicPr>
          <p:nvPr/>
        </p:nvPicPr>
        <p:blipFill>
          <a:blip r:embed="rId4"/>
          <a:stretch>
            <a:fillRect/>
          </a:stretch>
        </p:blipFill>
        <p:spPr>
          <a:xfrm>
            <a:off x="3266824" y="2849572"/>
            <a:ext cx="6370872" cy="1633870"/>
          </a:xfrm>
          <a:prstGeom prst="rect">
            <a:avLst/>
          </a:prstGeom>
        </p:spPr>
      </p:pic>
    </p:spTree>
    <p:extLst>
      <p:ext uri="{BB962C8B-B14F-4D97-AF65-F5344CB8AC3E}">
        <p14:creationId xmlns:p14="http://schemas.microsoft.com/office/powerpoint/2010/main" val="1366913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3" name="Rectángulo 2"/>
          <p:cNvSpPr/>
          <p:nvPr/>
        </p:nvSpPr>
        <p:spPr>
          <a:xfrm>
            <a:off x="771896" y="1552194"/>
            <a:ext cx="10224655" cy="3139321"/>
          </a:xfrm>
          <a:prstGeom prst="rect">
            <a:avLst/>
          </a:prstGeom>
        </p:spPr>
        <p:txBody>
          <a:bodyPr wrap="square">
            <a:spAutoFit/>
          </a:bodyPr>
          <a:lstStyle/>
          <a:p>
            <a:pPr algn="ctr"/>
            <a:r>
              <a:rPr lang="es-ES" b="1" dirty="0">
                <a:latin typeface="Arial" panose="020B0604020202020204" pitchFamily="34" charset="0"/>
                <a:cs typeface="Arial" panose="020B0604020202020204" pitchFamily="34" charset="0"/>
              </a:rPr>
              <a:t>Art. 1 Decreto Ley 772/2020</a:t>
            </a:r>
          </a:p>
          <a:p>
            <a:endParaRPr lang="es-ES" dirty="0">
              <a:latin typeface="Arial" panose="020B0604020202020204" pitchFamily="34" charset="0"/>
              <a:cs typeface="Arial" panose="020B0604020202020204" pitchFamily="34" charset="0"/>
            </a:endParaRPr>
          </a:p>
          <a:p>
            <a:pPr algn="just"/>
            <a:r>
              <a:rPr lang="es-ES" i="1" dirty="0" smtClean="0">
                <a:latin typeface="Arial" panose="020B0604020202020204" pitchFamily="34" charset="0"/>
                <a:cs typeface="Arial" panose="020B0604020202020204" pitchFamily="34" charset="0"/>
              </a:rPr>
              <a:t>“Proteger </a:t>
            </a:r>
            <a:r>
              <a:rPr lang="es-ES" i="1" dirty="0">
                <a:latin typeface="Arial" panose="020B0604020202020204" pitchFamily="34" charset="0"/>
                <a:cs typeface="Arial" panose="020B0604020202020204" pitchFamily="34" charset="0"/>
              </a:rPr>
              <a:t>el orden público económico, mitigar la extensión de los efectos sobre las empresas afectadas por la crisis que produjo el Covid-19; a través de la reorganización empresarial que permita la recuperación y conservación de la empresa como unidad de explotación económica y fuente generadora de empleo, y la liquidación judicial para retornar rápidamente los activos a la economía de forma ordenada, eficiente y económica</a:t>
            </a:r>
            <a:r>
              <a:rPr lang="es-ES" dirty="0" smtClean="0">
                <a:latin typeface="Arial" panose="020B0604020202020204" pitchFamily="34" charset="0"/>
                <a:cs typeface="Arial" panose="020B0604020202020204" pitchFamily="34" charset="0"/>
              </a:rPr>
              <a:t>.” </a:t>
            </a:r>
          </a:p>
          <a:p>
            <a:pPr algn="just"/>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“La ley consagra una finalidad tripartita para los procedimientos concursales, a saber: </a:t>
            </a:r>
            <a:r>
              <a:rPr lang="es-ES" b="1" dirty="0">
                <a:latin typeface="Arial" panose="020B0604020202020204" pitchFamily="34" charset="0"/>
                <a:cs typeface="Arial" panose="020B0604020202020204" pitchFamily="34" charset="0"/>
              </a:rPr>
              <a:t>la protección del crédito, de la empresa y del empleo</a:t>
            </a:r>
            <a:r>
              <a:rPr lang="es-ES" dirty="0">
                <a:latin typeface="Arial" panose="020B0604020202020204" pitchFamily="34" charset="0"/>
                <a:cs typeface="Arial" panose="020B0604020202020204" pitchFamily="34" charset="0"/>
              </a:rPr>
              <a:t>.” (Juan José Rodríguez Espitia, libro Nuevo Régimen de Insolvencia”</a:t>
            </a:r>
          </a:p>
        </p:txBody>
      </p:sp>
      <p:pic>
        <p:nvPicPr>
          <p:cNvPr id="7" name="Imagen 6"/>
          <p:cNvPicPr>
            <a:picLocks noChangeAspect="1"/>
          </p:cNvPicPr>
          <p:nvPr/>
        </p:nvPicPr>
        <p:blipFill>
          <a:blip r:embed="rId3"/>
          <a:stretch>
            <a:fillRect/>
          </a:stretch>
        </p:blipFill>
        <p:spPr>
          <a:xfrm>
            <a:off x="8940329" y="4078013"/>
            <a:ext cx="2370421" cy="1580281"/>
          </a:xfrm>
          <a:prstGeom prst="rect">
            <a:avLst/>
          </a:prstGeom>
        </p:spPr>
      </p:pic>
    </p:spTree>
    <p:extLst>
      <p:ext uri="{BB962C8B-B14F-4D97-AF65-F5344CB8AC3E}">
        <p14:creationId xmlns:p14="http://schemas.microsoft.com/office/powerpoint/2010/main" val="1983507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sp>
        <p:nvSpPr>
          <p:cNvPr id="5" name="Rectángulo 4"/>
          <p:cNvSpPr/>
          <p:nvPr/>
        </p:nvSpPr>
        <p:spPr>
          <a:xfrm>
            <a:off x="866899" y="1336826"/>
            <a:ext cx="10842171" cy="1754326"/>
          </a:xfrm>
          <a:prstGeom prst="rect">
            <a:avLst/>
          </a:prstGeom>
        </p:spPr>
        <p:txBody>
          <a:bodyPr wrap="square">
            <a:spAutoFit/>
          </a:bodyPr>
          <a:lstStyle/>
          <a:p>
            <a:pPr algn="ctr"/>
            <a:r>
              <a:rPr lang="es-ES" b="1" dirty="0">
                <a:latin typeface="Arial" panose="020B0604020202020204" pitchFamily="34" charset="0"/>
                <a:cs typeface="Arial" panose="020B0604020202020204" pitchFamily="34" charset="0"/>
              </a:rPr>
              <a:t>Principios del régimen de insolvencia</a:t>
            </a:r>
          </a:p>
          <a:p>
            <a:endParaRPr lang="es-ES"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Universalidad                                         Negociabilidad</a:t>
            </a:r>
            <a:endParaRPr lang="es-ES"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              Reciprocidad</a:t>
            </a:r>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                   Gobernabilidad </a:t>
            </a:r>
            <a:r>
              <a:rPr lang="es-ES" dirty="0">
                <a:latin typeface="Arial" panose="020B0604020202020204" pitchFamily="34" charset="0"/>
                <a:cs typeface="Arial" panose="020B0604020202020204" pitchFamily="34" charset="0"/>
              </a:rPr>
              <a:t>económica</a:t>
            </a:r>
          </a:p>
          <a:p>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Igualdad</a:t>
            </a:r>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     Eficiencia </a:t>
            </a:r>
            <a:endParaRPr lang="es-ES"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		</a:t>
            </a:r>
            <a:r>
              <a:rPr lang="es-ES" dirty="0" smtClean="0">
                <a:latin typeface="Arial" panose="020B0604020202020204" pitchFamily="34" charset="0"/>
                <a:cs typeface="Arial" panose="020B0604020202020204" pitchFamily="34" charset="0"/>
              </a:rPr>
              <a:t>Información</a:t>
            </a:r>
            <a:endParaRPr lang="es-ES" dirty="0">
              <a:latin typeface="Arial" panose="020B0604020202020204" pitchFamily="34" charset="0"/>
              <a:cs typeface="Arial" panose="020B0604020202020204" pitchFamily="34" charset="0"/>
            </a:endParaRPr>
          </a:p>
        </p:txBody>
      </p:sp>
      <p:sp>
        <p:nvSpPr>
          <p:cNvPr id="6" name="Rectángulo 5"/>
          <p:cNvSpPr/>
          <p:nvPr/>
        </p:nvSpPr>
        <p:spPr>
          <a:xfrm>
            <a:off x="866899" y="3257406"/>
            <a:ext cx="10426535" cy="2308324"/>
          </a:xfrm>
          <a:prstGeom prst="rect">
            <a:avLst/>
          </a:prstGeom>
        </p:spPr>
        <p:txBody>
          <a:bodyPr wrap="square">
            <a:spAutoFit/>
          </a:bodyPr>
          <a:lstStyle/>
          <a:p>
            <a:pPr algn="ctr"/>
            <a:r>
              <a:rPr lang="es-ES" b="1" dirty="0">
                <a:latin typeface="Arial" panose="020B0604020202020204" pitchFamily="34" charset="0"/>
                <a:cs typeface="Arial" panose="020B0604020202020204" pitchFamily="34" charset="0"/>
              </a:rPr>
              <a:t>Temporalidad de las </a:t>
            </a:r>
            <a:r>
              <a:rPr lang="es-ES" b="1" dirty="0" smtClean="0">
                <a:latin typeface="Arial" panose="020B0604020202020204" pitchFamily="34" charset="0"/>
                <a:cs typeface="Arial" panose="020B0604020202020204" pitchFamily="34" charset="0"/>
              </a:rPr>
              <a:t>medidas</a:t>
            </a:r>
          </a:p>
          <a:p>
            <a:pPr algn="ctr"/>
            <a:endParaRPr lang="es-ES" b="1"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2 años a partir de la entrada en vigencia de la norma para acceder a los mecanismos del de recuperación y liquidación empresarial</a:t>
            </a:r>
            <a:r>
              <a:rPr lang="es-ES" dirty="0" smtClean="0">
                <a:latin typeface="Arial" panose="020B0604020202020204" pitchFamily="34" charset="0"/>
                <a:cs typeface="Arial" panose="020B0604020202020204" pitchFamily="34" charset="0"/>
              </a:rPr>
              <a:t>.</a:t>
            </a:r>
          </a:p>
          <a:p>
            <a:pPr algn="just"/>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Mediante la Ley 2159 del 12 de noviembre de 2021, Ley de Presupuesto General de la Nación 2022, el Gobierno Nacional prorrogó hasta el 31 de diciembre de 2022 la vigencia de los Decretos Ley 560 y 772 de 2020 y sus decretos reglamentarios (Artículo 136).</a:t>
            </a:r>
          </a:p>
        </p:txBody>
      </p:sp>
    </p:spTree>
    <p:extLst>
      <p:ext uri="{BB962C8B-B14F-4D97-AF65-F5344CB8AC3E}">
        <p14:creationId xmlns:p14="http://schemas.microsoft.com/office/powerpoint/2010/main" val="3597885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56"/>
            <a:ext cx="12192897" cy="6864056"/>
          </a:xfrm>
        </p:spPr>
      </p:pic>
      <p:sp>
        <p:nvSpPr>
          <p:cNvPr id="3" name="Rectángulo 2"/>
          <p:cNvSpPr/>
          <p:nvPr/>
        </p:nvSpPr>
        <p:spPr>
          <a:xfrm>
            <a:off x="4344625" y="1237404"/>
            <a:ext cx="3741152" cy="369332"/>
          </a:xfrm>
          <a:prstGeom prst="rect">
            <a:avLst/>
          </a:prstGeom>
        </p:spPr>
        <p:txBody>
          <a:bodyPr wrap="none">
            <a:spAutoFit/>
          </a:bodyPr>
          <a:lstStyle/>
          <a:p>
            <a:r>
              <a:rPr lang="es-CO" b="1" dirty="0">
                <a:latin typeface="Arial" panose="020B0604020202020204" pitchFamily="34" charset="0"/>
                <a:cs typeface="Arial" panose="020B0604020202020204" pitchFamily="34" charset="0"/>
              </a:rPr>
              <a:t>REORGANIZACIÓN ABREVIADA</a:t>
            </a:r>
          </a:p>
        </p:txBody>
      </p:sp>
      <p:sp>
        <p:nvSpPr>
          <p:cNvPr id="7" name="Rectángulo 6"/>
          <p:cNvSpPr/>
          <p:nvPr/>
        </p:nvSpPr>
        <p:spPr>
          <a:xfrm>
            <a:off x="1009403" y="2136339"/>
            <a:ext cx="10165278" cy="2862322"/>
          </a:xfrm>
          <a:prstGeom prst="rect">
            <a:avLst/>
          </a:prstGeom>
        </p:spPr>
        <p:txBody>
          <a:bodyPr wrap="square">
            <a:spAutoFit/>
          </a:bodyPr>
          <a:lstStyle/>
          <a:p>
            <a:pPr algn="just"/>
            <a:r>
              <a:rPr lang="es-ES" b="1" dirty="0">
                <a:latin typeface="Arial" panose="020B0604020202020204" pitchFamily="34" charset="0"/>
                <a:cs typeface="Arial" panose="020B0604020202020204" pitchFamily="34" charset="0"/>
              </a:rPr>
              <a:t>Sujetos destinatarios de la reorganización abreviada (Art. 11 Decreto Ley 772/2020</a:t>
            </a:r>
            <a:r>
              <a:rPr lang="es-ES" b="1" dirty="0" smtClean="0">
                <a:latin typeface="Arial" panose="020B0604020202020204" pitchFamily="34" charset="0"/>
                <a:cs typeface="Arial" panose="020B0604020202020204" pitchFamily="34" charset="0"/>
              </a:rPr>
              <a:t>)</a:t>
            </a:r>
          </a:p>
          <a:p>
            <a:pPr algn="just"/>
            <a:endParaRPr lang="es-ES"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dirty="0">
                <a:latin typeface="Arial" panose="020B0604020202020204" pitchFamily="34" charset="0"/>
                <a:cs typeface="Arial" panose="020B0604020202020204" pitchFamily="34" charset="0"/>
              </a:rPr>
              <a:t>Todas las personas naturales comerciantes y las jurídicas no excluidas de la aplicación del mismo. </a:t>
            </a:r>
            <a:endParaRPr lang="es-ES" dirty="0" smtClean="0">
              <a:latin typeface="Arial" panose="020B0604020202020204" pitchFamily="34" charset="0"/>
              <a:cs typeface="Arial" panose="020B0604020202020204" pitchFamily="34" charset="0"/>
            </a:endParaRPr>
          </a:p>
          <a:p>
            <a:pPr algn="just"/>
            <a:endParaRPr lang="es-E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ES" dirty="0">
                <a:latin typeface="Arial" panose="020B0604020202020204" pitchFamily="34" charset="0"/>
                <a:cs typeface="Arial" panose="020B0604020202020204" pitchFamily="34" charset="0"/>
              </a:rPr>
              <a:t>Las sucursales de sociedades extranjeras y los patrimonios autónomos afectos a la realización de actividades empresariales</a:t>
            </a:r>
            <a:r>
              <a:rPr lang="es-ES" dirty="0" smtClean="0">
                <a:latin typeface="Arial" panose="020B0604020202020204" pitchFamily="34" charset="0"/>
                <a:cs typeface="Arial" panose="020B0604020202020204" pitchFamily="34" charset="0"/>
              </a:rPr>
              <a:t>.</a:t>
            </a:r>
          </a:p>
          <a:p>
            <a:pPr algn="just"/>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Cuyos activos sean inferiores o iguales a </a:t>
            </a:r>
            <a:r>
              <a:rPr lang="es-ES" b="1" dirty="0">
                <a:latin typeface="Arial" panose="020B0604020202020204" pitchFamily="34" charset="0"/>
                <a:cs typeface="Arial" panose="020B0604020202020204" pitchFamily="34" charset="0"/>
              </a:rPr>
              <a:t>cinco mil salarios mínimos legales mensuales vigentes (5.000 SMMLV).</a:t>
            </a:r>
          </a:p>
        </p:txBody>
      </p:sp>
    </p:spTree>
    <p:extLst>
      <p:ext uri="{BB962C8B-B14F-4D97-AF65-F5344CB8AC3E}">
        <p14:creationId xmlns:p14="http://schemas.microsoft.com/office/powerpoint/2010/main" val="2525038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2" name="Rectángulo 1"/>
          <p:cNvSpPr/>
          <p:nvPr/>
        </p:nvSpPr>
        <p:spPr>
          <a:xfrm>
            <a:off x="971797" y="1265574"/>
            <a:ext cx="10248405" cy="2862322"/>
          </a:xfrm>
          <a:prstGeom prst="rect">
            <a:avLst/>
          </a:prstGeom>
        </p:spPr>
        <p:txBody>
          <a:bodyPr wrap="square">
            <a:spAutoFit/>
          </a:bodyPr>
          <a:lstStyle/>
          <a:p>
            <a:pPr algn="ctr"/>
            <a:r>
              <a:rPr lang="es-ES" b="1" dirty="0">
                <a:latin typeface="Arial" panose="020B0604020202020204" pitchFamily="34" charset="0"/>
                <a:cs typeface="Arial" panose="020B0604020202020204" pitchFamily="34" charset="0"/>
              </a:rPr>
              <a:t>Presupuestos de admisión (Art. 9 Ley 1116/2006</a:t>
            </a:r>
            <a:r>
              <a:rPr lang="es-ES" b="1" dirty="0" smtClean="0">
                <a:latin typeface="Arial" panose="020B0604020202020204" pitchFamily="34" charset="0"/>
                <a:cs typeface="Arial" panose="020B0604020202020204" pitchFamily="34" charset="0"/>
              </a:rPr>
              <a:t>)</a:t>
            </a:r>
          </a:p>
          <a:p>
            <a:pPr algn="ctr"/>
            <a:endParaRPr lang="es-E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b="1" dirty="0">
                <a:latin typeface="Arial" panose="020B0604020202020204" pitchFamily="34" charset="0"/>
                <a:cs typeface="Arial" panose="020B0604020202020204" pitchFamily="34" charset="0"/>
              </a:rPr>
              <a:t>Cesación de pagos: </a:t>
            </a:r>
            <a:endParaRPr lang="es-ES" b="1" dirty="0" smtClean="0">
              <a:latin typeface="Arial" panose="020B0604020202020204" pitchFamily="34" charset="0"/>
              <a:cs typeface="Arial" panose="020B0604020202020204" pitchFamily="34" charset="0"/>
            </a:endParaRPr>
          </a:p>
          <a:p>
            <a:endParaRPr lang="es-ES" b="1" dirty="0" smtClean="0">
              <a:latin typeface="Arial" panose="020B0604020202020204" pitchFamily="34" charset="0"/>
              <a:cs typeface="Arial" panose="020B0604020202020204" pitchFamily="34" charset="0"/>
            </a:endParaRPr>
          </a:p>
          <a:p>
            <a:pPr marL="342900" indent="-342900" algn="just">
              <a:buFont typeface="+mj-lt"/>
              <a:buAutoNum type="arabicPeriod"/>
            </a:pPr>
            <a:r>
              <a:rPr lang="es-ES" dirty="0" smtClean="0">
                <a:latin typeface="Arial" panose="020B0604020202020204" pitchFamily="34" charset="0"/>
                <a:cs typeface="Arial" panose="020B0604020202020204" pitchFamily="34" charset="0"/>
              </a:rPr>
              <a:t>	Incumplimiento </a:t>
            </a:r>
            <a:r>
              <a:rPr lang="es-ES" dirty="0">
                <a:latin typeface="Arial" panose="020B0604020202020204" pitchFamily="34" charset="0"/>
                <a:cs typeface="Arial" panose="020B0604020202020204" pitchFamily="34" charset="0"/>
              </a:rPr>
              <a:t>en el pago por más de noventa (90) días de dos (2) o más obligaciones a </a:t>
            </a:r>
            <a:r>
              <a:rPr lang="es-ES" dirty="0" smtClean="0">
                <a:latin typeface="Arial" panose="020B0604020202020204" pitchFamily="34" charset="0"/>
                <a:cs typeface="Arial" panose="020B0604020202020204" pitchFamily="34" charset="0"/>
              </a:rPr>
              <a:t>	favor    de </a:t>
            </a:r>
            <a:r>
              <a:rPr lang="es-ES" dirty="0">
                <a:latin typeface="Arial" panose="020B0604020202020204" pitchFamily="34" charset="0"/>
                <a:cs typeface="Arial" panose="020B0604020202020204" pitchFamily="34" charset="0"/>
              </a:rPr>
              <a:t>dos (2) o más acreedores, contraídas en desarrollo de su actividad, o</a:t>
            </a:r>
          </a:p>
          <a:p>
            <a:pPr marL="342900" indent="-342900" algn="just">
              <a:buFont typeface="+mj-lt"/>
              <a:buAutoNum type="arabicPeriod"/>
            </a:pPr>
            <a:r>
              <a:rPr lang="es-ES" dirty="0" smtClean="0">
                <a:latin typeface="Arial" panose="020B0604020202020204" pitchFamily="34" charset="0"/>
                <a:cs typeface="Arial" panose="020B0604020202020204" pitchFamily="34" charset="0"/>
              </a:rPr>
              <a:t>	Tenga </a:t>
            </a:r>
            <a:r>
              <a:rPr lang="es-ES" dirty="0">
                <a:latin typeface="Arial" panose="020B0604020202020204" pitchFamily="34" charset="0"/>
                <a:cs typeface="Arial" panose="020B0604020202020204" pitchFamily="34" charset="0"/>
              </a:rPr>
              <a:t>por lo menos dos (2) demandas de ejecución presentadas por dos (2) o más </a:t>
            </a:r>
            <a:r>
              <a:rPr lang="es-ES" dirty="0" smtClean="0">
                <a:latin typeface="Arial" panose="020B0604020202020204" pitchFamily="34" charset="0"/>
                <a:cs typeface="Arial" panose="020B0604020202020204" pitchFamily="34" charset="0"/>
              </a:rPr>
              <a:t>	acreedores </a:t>
            </a:r>
            <a:r>
              <a:rPr lang="es-ES" dirty="0">
                <a:latin typeface="Arial" panose="020B0604020202020204" pitchFamily="34" charset="0"/>
                <a:cs typeface="Arial" panose="020B0604020202020204" pitchFamily="34" charset="0"/>
              </a:rPr>
              <a:t>para el pago de obligaciones</a:t>
            </a:r>
            <a:r>
              <a:rPr lang="es-ES" dirty="0" smtClean="0">
                <a:latin typeface="Arial" panose="020B0604020202020204" pitchFamily="34" charset="0"/>
                <a:cs typeface="Arial" panose="020B0604020202020204" pitchFamily="34" charset="0"/>
              </a:rPr>
              <a:t>.</a:t>
            </a:r>
          </a:p>
          <a:p>
            <a:pPr algn="just"/>
            <a:r>
              <a:rPr lang="es-ES" dirty="0" smtClean="0">
                <a:latin typeface="Arial" panose="020B0604020202020204" pitchFamily="34" charset="0"/>
                <a:cs typeface="Arial" panose="020B0604020202020204" pitchFamily="34" charset="0"/>
              </a:rPr>
              <a:t>El </a:t>
            </a:r>
            <a:r>
              <a:rPr lang="es-ES" dirty="0">
                <a:latin typeface="Arial" panose="020B0604020202020204" pitchFamily="34" charset="0"/>
                <a:cs typeface="Arial" panose="020B0604020202020204" pitchFamily="34" charset="0"/>
              </a:rPr>
              <a:t>valor acumulado de las obligaciones en cuestión deberá representar no menos del 10% del pasivo total a cargo del deudor a la fecha de los estados financieros de la solicitud.</a:t>
            </a:r>
          </a:p>
        </p:txBody>
      </p:sp>
      <p:sp>
        <p:nvSpPr>
          <p:cNvPr id="9" name="Rectángulo 8"/>
          <p:cNvSpPr/>
          <p:nvPr/>
        </p:nvSpPr>
        <p:spPr>
          <a:xfrm>
            <a:off x="971797" y="4304516"/>
            <a:ext cx="10582894" cy="1370119"/>
          </a:xfrm>
          <a:prstGeom prst="rect">
            <a:avLst/>
          </a:prstGeom>
        </p:spPr>
        <p:txBody>
          <a:bodyPr wrap="square">
            <a:spAutoFit/>
          </a:bodyPr>
          <a:lstStyle/>
          <a:p>
            <a:pPr algn="just">
              <a:lnSpc>
                <a:spcPct val="115000"/>
              </a:lnSpc>
              <a:spcAft>
                <a:spcPts val="1000"/>
              </a:spcAft>
            </a:pPr>
            <a:r>
              <a:rPr lang="es-ES" b="1" dirty="0">
                <a:latin typeface="Arial" panose="020B0604020202020204" pitchFamily="34" charset="0"/>
                <a:ea typeface="Calibri" panose="020F0502020204030204" pitchFamily="34" charset="0"/>
                <a:cs typeface="Arial" panose="020B0604020202020204" pitchFamily="34" charset="0"/>
              </a:rPr>
              <a:t>Otros presupuestos de </a:t>
            </a:r>
            <a:r>
              <a:rPr lang="es-ES" b="1" dirty="0" smtClean="0">
                <a:latin typeface="Arial" panose="020B0604020202020204" pitchFamily="34" charset="0"/>
                <a:ea typeface="Calibri" panose="020F0502020204030204" pitchFamily="34" charset="0"/>
                <a:cs typeface="Arial" panose="020B0604020202020204" pitchFamily="34" charset="0"/>
              </a:rPr>
              <a:t>admisión (Art. 10 </a:t>
            </a:r>
            <a:r>
              <a:rPr lang="es-ES" b="1" dirty="0">
                <a:latin typeface="Arial" panose="020B0604020202020204" pitchFamily="34" charset="0"/>
                <a:ea typeface="Calibri" panose="020F0502020204030204" pitchFamily="34" charset="0"/>
                <a:cs typeface="Arial" panose="020B0604020202020204" pitchFamily="34" charset="0"/>
              </a:rPr>
              <a:t>Ley </a:t>
            </a:r>
            <a:r>
              <a:rPr lang="es-ES" b="1" dirty="0" smtClean="0">
                <a:latin typeface="Arial" panose="020B0604020202020204" pitchFamily="34" charset="0"/>
                <a:ea typeface="Calibri" panose="020F0502020204030204" pitchFamily="34" charset="0"/>
                <a:cs typeface="Arial" panose="020B0604020202020204" pitchFamily="34" charset="0"/>
              </a:rPr>
              <a:t>1116/2006)</a:t>
            </a:r>
            <a:endParaRPr lang="es-CO" dirty="0">
              <a:latin typeface="Arial" panose="020B0604020202020204" pitchFamily="34" charset="0"/>
              <a:ea typeface="Calibri" panose="020F0502020204030204" pitchFamily="34" charset="0"/>
              <a:cs typeface="Arial" panose="020B0604020202020204" pitchFamily="34" charset="0"/>
            </a:endParaRPr>
          </a:p>
          <a:p>
            <a:pPr algn="just"/>
            <a:r>
              <a:rPr lang="es-MX" dirty="0">
                <a:solidFill>
                  <a:srgbClr val="000000"/>
                </a:solidFill>
                <a:latin typeface="Arial" panose="020B0604020202020204" pitchFamily="34" charset="0"/>
                <a:ea typeface="Calibri" panose="020F0502020204030204" pitchFamily="34" charset="0"/>
                <a:cs typeface="Arial" panose="020B0604020202020204" pitchFamily="34" charset="0"/>
              </a:rPr>
              <a:t>1</a:t>
            </a:r>
            <a:r>
              <a:rPr lang="es-MX"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r>
              <a:rPr lang="es-MX" dirty="0">
                <a:solidFill>
                  <a:srgbClr val="000000"/>
                </a:solidFill>
                <a:latin typeface="Arial" panose="020B0604020202020204" pitchFamily="34" charset="0"/>
                <a:ea typeface="Calibri" panose="020F0502020204030204" pitchFamily="34" charset="0"/>
                <a:cs typeface="Arial" panose="020B0604020202020204" pitchFamily="34" charset="0"/>
              </a:rPr>
              <a:t>Llevar contabilidad regular de sus negocios conforme a las prescripciones legales.</a:t>
            </a:r>
            <a:br>
              <a:rPr lang="es-MX"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s-MX" dirty="0" smtClean="0">
                <a:solidFill>
                  <a:srgbClr val="000000"/>
                </a:solidFill>
                <a:latin typeface="Arial" panose="020B0604020202020204" pitchFamily="34" charset="0"/>
                <a:ea typeface="Calibri" panose="020F0502020204030204" pitchFamily="34" charset="0"/>
                <a:cs typeface="Arial" panose="020B0604020202020204" pitchFamily="34" charset="0"/>
              </a:rPr>
              <a:t>2</a:t>
            </a:r>
            <a:r>
              <a:rPr lang="es-MX" dirty="0" smtClean="0">
                <a:solidFill>
                  <a:srgbClr val="000000"/>
                </a:solidFill>
                <a:latin typeface="Arial" panose="020B0604020202020204" pitchFamily="34" charset="0"/>
                <a:ea typeface="Calibri" panose="020F0502020204030204" pitchFamily="34" charset="0"/>
                <a:cs typeface="Arial" panose="020B0604020202020204" pitchFamily="34" charset="0"/>
              </a:rPr>
              <a:t>. </a:t>
            </a:r>
            <a:r>
              <a:rPr lang="es-MX" dirty="0" smtClean="0">
                <a:solidFill>
                  <a:srgbClr val="000000"/>
                </a:solidFill>
                <a:latin typeface="Arial" panose="020B0604020202020204" pitchFamily="34" charset="0"/>
                <a:ea typeface="Calibri" panose="020F0502020204030204" pitchFamily="34" charset="0"/>
                <a:cs typeface="Arial" panose="020B0604020202020204" pitchFamily="34" charset="0"/>
              </a:rPr>
              <a:t>  Si </a:t>
            </a:r>
            <a:r>
              <a:rPr lang="es-MX" dirty="0">
                <a:solidFill>
                  <a:srgbClr val="000000"/>
                </a:solidFill>
                <a:latin typeface="Arial" panose="020B0604020202020204" pitchFamily="34" charset="0"/>
                <a:ea typeface="Calibri" panose="020F0502020204030204" pitchFamily="34" charset="0"/>
                <a:cs typeface="Arial" panose="020B0604020202020204" pitchFamily="34" charset="0"/>
              </a:rPr>
              <a:t>el deudor tiene pasivos pensionales a cargo, tener aprobado el cálculo actuarial y estar al día </a:t>
            </a:r>
            <a:r>
              <a:rPr lang="es-MX" dirty="0" smtClean="0">
                <a:solidFill>
                  <a:srgbClr val="000000"/>
                </a:solidFill>
                <a:latin typeface="Arial" panose="020B0604020202020204" pitchFamily="34" charset="0"/>
                <a:ea typeface="Calibri" panose="020F0502020204030204" pitchFamily="34" charset="0"/>
                <a:cs typeface="Arial" panose="020B0604020202020204" pitchFamily="34" charset="0"/>
              </a:rPr>
              <a:t>         en </a:t>
            </a:r>
            <a:r>
              <a:rPr lang="es-MX" dirty="0">
                <a:solidFill>
                  <a:srgbClr val="000000"/>
                </a:solidFill>
                <a:latin typeface="Arial" panose="020B0604020202020204" pitchFamily="34" charset="0"/>
                <a:ea typeface="Calibri" panose="020F0502020204030204" pitchFamily="34" charset="0"/>
                <a:cs typeface="Arial" panose="020B0604020202020204" pitchFamily="34" charset="0"/>
              </a:rPr>
              <a:t>el pago de las mesadas pensionales, bonos y títulos pensionales exigibles.</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8706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6" name="CuadroTexto 5"/>
          <p:cNvSpPr txBox="1"/>
          <p:nvPr/>
        </p:nvSpPr>
        <p:spPr>
          <a:xfrm>
            <a:off x="3946797" y="1309249"/>
            <a:ext cx="5238974" cy="400110"/>
          </a:xfrm>
          <a:prstGeom prst="rect">
            <a:avLst/>
          </a:prstGeom>
          <a:noFill/>
        </p:spPr>
        <p:txBody>
          <a:bodyPr wrap="square" rtlCol="0">
            <a:spAutoFit/>
          </a:bodyPr>
          <a:lstStyle/>
          <a:p>
            <a:r>
              <a:rPr lang="es-ES" sz="2000" b="1" dirty="0" smtClean="0">
                <a:latin typeface="Arial" panose="020B0604020202020204" pitchFamily="34" charset="0"/>
              </a:rPr>
              <a:t>HIPOTESIS DE NEGOCIÓN EN MARCHA</a:t>
            </a:r>
            <a:endParaRPr lang="es-CO" sz="2000" b="1" dirty="0">
              <a:latin typeface="Arial" panose="020B0604020202020204" pitchFamily="34" charset="0"/>
            </a:endParaRPr>
          </a:p>
        </p:txBody>
      </p:sp>
      <p:sp>
        <p:nvSpPr>
          <p:cNvPr id="5" name="Rectángulo 4"/>
          <p:cNvSpPr/>
          <p:nvPr/>
        </p:nvSpPr>
        <p:spPr>
          <a:xfrm>
            <a:off x="1013808" y="2000867"/>
            <a:ext cx="10569039" cy="2862322"/>
          </a:xfrm>
          <a:prstGeom prst="rect">
            <a:avLst/>
          </a:prstGeom>
        </p:spPr>
        <p:txBody>
          <a:bodyPr wrap="square">
            <a:spAutoFit/>
          </a:bodyPr>
          <a:lstStyle/>
          <a:p>
            <a:pPr algn="just"/>
            <a:r>
              <a:rPr lang="es-ES" dirty="0">
                <a:latin typeface="Arial" panose="020B0604020202020204" pitchFamily="34" charset="0"/>
              </a:rPr>
              <a:t>En los procesos de reorganización, los información financiera se presenta bajo el CUMPLIMIENTO DE LA HIPOTESIS DE NEGOCIO EN MARCHA.</a:t>
            </a:r>
          </a:p>
          <a:p>
            <a:pPr algn="just"/>
            <a:endParaRPr lang="es-ES" dirty="0">
              <a:latin typeface="Arial" panose="020B0604020202020204" pitchFamily="34" charset="0"/>
            </a:endParaRPr>
          </a:p>
          <a:p>
            <a:pPr algn="just"/>
            <a:r>
              <a:rPr lang="es-ES" dirty="0">
                <a:latin typeface="Arial" panose="020B0604020202020204" pitchFamily="34" charset="0"/>
              </a:rPr>
              <a:t>Esta constituye un principio fundamental para la preparación de los estados financieros de propósito general de una entidad. Bajo este principio, se considera que una entidad cuenta con la capacidad de continuar sus operaciones durante un futuro predecible, sin necesidad de ser liquidada o de cesar en sus operaciones y, por lo tanto, sus activos y pasivos son reconocidos sobre la base de que los activos serán realizados y los pasivos cancelados en el curso normal de las operaciones comerciales. Una consideración especial de la hipótesis de negocio en marcha es que la entidad tiene los recursos necesarios para cumplir con sus obligaciones cuando ellas sean exigibles en el futuro predecible.</a:t>
            </a:r>
            <a:endParaRPr lang="es-CO" dirty="0">
              <a:latin typeface="Arial" panose="020B0604020202020204" pitchFamily="34" charset="0"/>
            </a:endParaRPr>
          </a:p>
        </p:txBody>
      </p:sp>
    </p:spTree>
    <p:extLst>
      <p:ext uri="{BB962C8B-B14F-4D97-AF65-F5344CB8AC3E}">
        <p14:creationId xmlns:p14="http://schemas.microsoft.com/office/powerpoint/2010/main" val="1688625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897" cy="6864056"/>
          </a:xfrm>
        </p:spPr>
      </p:pic>
      <p:graphicFrame>
        <p:nvGraphicFramePr>
          <p:cNvPr id="3" name="Diagrama 2"/>
          <p:cNvGraphicFramePr/>
          <p:nvPr>
            <p:extLst>
              <p:ext uri="{D42A27DB-BD31-4B8C-83A1-F6EECF244321}">
                <p14:modId xmlns:p14="http://schemas.microsoft.com/office/powerpoint/2010/main" val="720538204"/>
              </p:ext>
            </p:extLst>
          </p:nvPr>
        </p:nvGraphicFramePr>
        <p:xfrm>
          <a:off x="746314" y="1164420"/>
          <a:ext cx="10508468" cy="4529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2774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56"/>
            <a:ext cx="12192897" cy="6864056"/>
          </a:xfrm>
        </p:spPr>
      </p:pic>
      <p:sp>
        <p:nvSpPr>
          <p:cNvPr id="3" name="Rectángulo 2"/>
          <p:cNvSpPr/>
          <p:nvPr/>
        </p:nvSpPr>
        <p:spPr>
          <a:xfrm>
            <a:off x="3146962" y="1225114"/>
            <a:ext cx="7920842" cy="729430"/>
          </a:xfrm>
          <a:prstGeom prst="rect">
            <a:avLst/>
          </a:prstGeom>
        </p:spPr>
        <p:txBody>
          <a:bodyPr wrap="square">
            <a:spAutoFit/>
          </a:bodyPr>
          <a:lstStyle/>
          <a:p>
            <a:pPr algn="ctr">
              <a:lnSpc>
                <a:spcPct val="115000"/>
              </a:lnSpc>
              <a:spcAft>
                <a:spcPts val="1000"/>
              </a:spcAft>
            </a:pPr>
            <a:r>
              <a:rPr lang="es-ES" sz="1800" b="1" dirty="0" smtClean="0">
                <a:latin typeface="Arial" panose="020B0604020202020204" pitchFamily="34" charset="0"/>
                <a:ea typeface="Calibri" panose="020F0502020204030204" pitchFamily="34" charset="0"/>
                <a:cs typeface="Times New Roman" panose="02020603050405020304" pitchFamily="18" charset="0"/>
              </a:rPr>
              <a:t>Etapas del proceso de Reorganización Abreviada (Art. 11 Decreto Ley 772/2020)</a:t>
            </a:r>
            <a:endParaRPr lang="es-CO" sz="1800" dirty="0">
              <a:ea typeface="Calibri" panose="020F0502020204030204" pitchFamily="34" charset="0"/>
              <a:cs typeface="Times New Roman" panose="02020603050405020304" pitchFamily="18" charset="0"/>
            </a:endParaRPr>
          </a:p>
        </p:txBody>
      </p:sp>
      <p:graphicFrame>
        <p:nvGraphicFramePr>
          <p:cNvPr id="5" name="Diagrama 4"/>
          <p:cNvGraphicFramePr/>
          <p:nvPr>
            <p:extLst>
              <p:ext uri="{D42A27DB-BD31-4B8C-83A1-F6EECF244321}">
                <p14:modId xmlns:p14="http://schemas.microsoft.com/office/powerpoint/2010/main" val="2406563159"/>
              </p:ext>
            </p:extLst>
          </p:nvPr>
        </p:nvGraphicFramePr>
        <p:xfrm>
          <a:off x="878774" y="2054431"/>
          <a:ext cx="10307781" cy="4163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4406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 y="0"/>
            <a:ext cx="12192897" cy="6864056"/>
          </a:xfrm>
        </p:spPr>
      </p:pic>
      <p:sp>
        <p:nvSpPr>
          <p:cNvPr id="2" name="Rectángulo 1"/>
          <p:cNvSpPr/>
          <p:nvPr/>
        </p:nvSpPr>
        <p:spPr>
          <a:xfrm>
            <a:off x="4176532" y="1189903"/>
            <a:ext cx="3838038" cy="400110"/>
          </a:xfrm>
          <a:prstGeom prst="rect">
            <a:avLst/>
          </a:prstGeom>
        </p:spPr>
        <p:txBody>
          <a:bodyPr wrap="none">
            <a:spAutoFit/>
          </a:bodyPr>
          <a:lstStyle/>
          <a:p>
            <a:pPr algn="ctr"/>
            <a:r>
              <a:rPr lang="es-ES" sz="2000" b="1" dirty="0">
                <a:latin typeface="Arial" panose="020B0604020202020204" pitchFamily="34" charset="0"/>
              </a:rPr>
              <a:t>LIQUIDACIÓN SIMPLIFICADA </a:t>
            </a:r>
            <a:endParaRPr lang="es-CO" sz="2000" b="1" dirty="0">
              <a:latin typeface="Arial" panose="020B0604020202020204" pitchFamily="34" charset="0"/>
            </a:endParaRPr>
          </a:p>
        </p:txBody>
      </p:sp>
      <p:sp>
        <p:nvSpPr>
          <p:cNvPr id="3" name="Rectángulo 2"/>
          <p:cNvSpPr/>
          <p:nvPr/>
        </p:nvSpPr>
        <p:spPr>
          <a:xfrm>
            <a:off x="900545" y="2139672"/>
            <a:ext cx="10390909" cy="2578655"/>
          </a:xfrm>
          <a:prstGeom prst="rect">
            <a:avLst/>
          </a:prstGeom>
        </p:spPr>
        <p:txBody>
          <a:bodyPr wrap="square">
            <a:spAutoFit/>
          </a:bodyPr>
          <a:lstStyle/>
          <a:p>
            <a:pPr algn="just">
              <a:lnSpc>
                <a:spcPct val="115000"/>
              </a:lnSpc>
              <a:spcAft>
                <a:spcPts val="1000"/>
              </a:spcAft>
            </a:pPr>
            <a:r>
              <a:rPr lang="es-ES" b="1" dirty="0">
                <a:latin typeface="Arial" panose="020B0604020202020204" pitchFamily="34" charset="0"/>
                <a:ea typeface="Calibri" panose="020F0502020204030204" pitchFamily="34" charset="0"/>
              </a:rPr>
              <a:t>Sujetos destinatarios de la liquidación judicial simplificada (Art. 12 Decreto Ley 772/2020)</a:t>
            </a:r>
            <a:endParaRPr lang="es-CO" dirty="0">
              <a:latin typeface="Arial" panose="020B0604020202020204" pitchFamily="34" charset="0"/>
              <a:ea typeface="Calibri" panose="020F0502020204030204" pitchFamily="34" charset="0"/>
            </a:endParaRPr>
          </a:p>
          <a:p>
            <a:pPr marL="342900" lvl="0" indent="-342900" algn="just">
              <a:lnSpc>
                <a:spcPct val="115000"/>
              </a:lnSpc>
              <a:spcAft>
                <a:spcPts val="0"/>
              </a:spcAft>
              <a:buFont typeface="Symbol" panose="05050102010706020507" pitchFamily="18" charset="2"/>
              <a:buChar char=""/>
            </a:pPr>
            <a:r>
              <a:rPr lang="es-MX" dirty="0">
                <a:latin typeface="Arial" panose="020B0604020202020204" pitchFamily="34" charset="0"/>
                <a:ea typeface="Calibri" panose="020F0502020204030204" pitchFamily="34" charset="0"/>
              </a:rPr>
              <a:t>Todas las personas naturales comerciantes y las jurídicas no excluidas de la aplicación del mismo. </a:t>
            </a:r>
            <a:endParaRPr lang="es-CO" dirty="0">
              <a:latin typeface="Arial" panose="020B0604020202020204" pitchFamily="34" charset="0"/>
              <a:ea typeface="Calibri" panose="020F0502020204030204" pitchFamily="34" charset="0"/>
            </a:endParaRPr>
          </a:p>
          <a:p>
            <a:pPr marL="342900" lvl="0" indent="-342900" algn="just">
              <a:lnSpc>
                <a:spcPct val="115000"/>
              </a:lnSpc>
              <a:spcAft>
                <a:spcPts val="1000"/>
              </a:spcAft>
              <a:buFont typeface="Symbol" panose="05050102010706020507" pitchFamily="18" charset="2"/>
              <a:buChar char=""/>
            </a:pPr>
            <a:r>
              <a:rPr lang="es-MX" dirty="0">
                <a:latin typeface="Arial" panose="020B0604020202020204" pitchFamily="34" charset="0"/>
                <a:ea typeface="Calibri" panose="020F0502020204030204" pitchFamily="34" charset="0"/>
              </a:rPr>
              <a:t>Las sucursales de sociedades extranjeras y los patrimonios autónomos afectos a la realización de actividades empresariales.</a:t>
            </a:r>
            <a:endParaRPr lang="es-CO" dirty="0">
              <a:latin typeface="Arial" panose="020B0604020202020204" pitchFamily="34" charset="0"/>
              <a:ea typeface="Calibri" panose="020F0502020204030204" pitchFamily="34" charset="0"/>
            </a:endParaRPr>
          </a:p>
          <a:p>
            <a:pPr marL="228600" algn="just">
              <a:lnSpc>
                <a:spcPct val="115000"/>
              </a:lnSpc>
              <a:spcAft>
                <a:spcPts val="1000"/>
              </a:spcAft>
            </a:pPr>
            <a:r>
              <a:rPr lang="es-MX" dirty="0">
                <a:latin typeface="Arial" panose="020B0604020202020204" pitchFamily="34" charset="0"/>
                <a:ea typeface="Calibri" panose="020F0502020204030204" pitchFamily="34" charset="0"/>
              </a:rPr>
              <a:t>Cuyos activos sean inferiores o iguales a </a:t>
            </a:r>
            <a:r>
              <a:rPr lang="es-MX" b="1" dirty="0">
                <a:latin typeface="Arial" panose="020B0604020202020204" pitchFamily="34" charset="0"/>
                <a:ea typeface="Calibri" panose="020F0502020204030204" pitchFamily="34" charset="0"/>
              </a:rPr>
              <a:t>cinco mil salarios mínimos legales mensuales vigentes (5.000 SMMLV).</a:t>
            </a:r>
            <a:endParaRPr lang="es-CO"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310780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45C0480AE2021429A11960D972F7864" ma:contentTypeVersion="13" ma:contentTypeDescription="Crear nuevo documento." ma:contentTypeScope="" ma:versionID="2925b70d87bbe950ac38b78637a953ef">
  <xsd:schema xmlns:xsd="http://www.w3.org/2001/XMLSchema" xmlns:xs="http://www.w3.org/2001/XMLSchema" xmlns:p="http://schemas.microsoft.com/office/2006/metadata/properties" xmlns:ns3="a2dcbff7-2fcd-4f1a-92fe-2ad2ec9eafd1" xmlns:ns4="4dda5be6-e031-42c6-86d0-254a5b50318c" targetNamespace="http://schemas.microsoft.com/office/2006/metadata/properties" ma:root="true" ma:fieldsID="c6927d278d405aa049f64213bfbfa92e" ns3:_="" ns4:_="">
    <xsd:import namespace="a2dcbff7-2fcd-4f1a-92fe-2ad2ec9eafd1"/>
    <xsd:import namespace="4dda5be6-e031-42c6-86d0-254a5b5031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dcbff7-2fcd-4f1a-92fe-2ad2ec9eafd1"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da5be6-e031-42c6-86d0-254a5b5031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523C48-8798-4FD9-A6C5-00D821248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dcbff7-2fcd-4f1a-92fe-2ad2ec9eafd1"/>
    <ds:schemaRef ds:uri="4dda5be6-e031-42c6-86d0-254a5b5031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A78726-7B73-46AA-BDD4-ED64B04CFDCA}">
  <ds:schemaRefs>
    <ds:schemaRef ds:uri="http://schemas.microsoft.com/sharepoint/v3/contenttype/forms"/>
  </ds:schemaRefs>
</ds:datastoreItem>
</file>

<file path=customXml/itemProps3.xml><?xml version="1.0" encoding="utf-8"?>
<ds:datastoreItem xmlns:ds="http://schemas.openxmlformats.org/officeDocument/2006/customXml" ds:itemID="{7913A946-4D76-49B2-BAAE-DE5CAC0FC11A}">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 ds:uri="4dda5be6-e031-42c6-86d0-254a5b50318c"/>
    <ds:schemaRef ds:uri="a2dcbff7-2fcd-4f1a-92fe-2ad2ec9eafd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75</TotalTime>
  <Words>905</Words>
  <Application>Microsoft Office PowerPoint</Application>
  <PresentationFormat>Panorámica</PresentationFormat>
  <Paragraphs>83</Paragraphs>
  <Slides>14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MS PGothic</vt:lpstr>
      <vt:lpstr>Arial</vt:lpstr>
      <vt:lpstr>Arial  </vt:lpstr>
      <vt:lpstr>Calibri</vt:lpstr>
      <vt:lpstr>Calibri Light</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camara</dc:creator>
  <cp:lastModifiedBy>Olga Lucia Marrugo Gómez</cp:lastModifiedBy>
  <cp:revision>11</cp:revision>
  <dcterms:created xsi:type="dcterms:W3CDTF">2022-10-25T19:14:57Z</dcterms:created>
  <dcterms:modified xsi:type="dcterms:W3CDTF">2022-11-01T15:02:49Z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0x010100045C0480AE2021429A11960D972F7864</vt:lpwstr>
  </property>
</Properties>
</file>