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3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4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9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1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4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9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7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4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6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9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0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F370B-08A7-4BD4-B033-E5E9D9FCC86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CC338-2A97-4579-B6C8-3135683A3D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4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568"/>
            <a:ext cx="12198351" cy="685443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578867" y="2342508"/>
            <a:ext cx="6246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Black" panose="02000803000000020003" pitchFamily="2" charset="0"/>
                <a:cs typeface="Arial" panose="020B0604020202020204" pitchFamily="34" charset="0"/>
              </a:rPr>
              <a:t>Vigencia del Decreto 560 de 2020: Procedimientos especiales. NEAR y PRE. </a:t>
            </a:r>
            <a:endParaRPr lang="en-US" sz="3600" dirty="0">
              <a:solidFill>
                <a:schemeClr val="bg1"/>
              </a:solidFill>
              <a:latin typeface="Black" panose="02000803000000020003" pitchFamily="2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640513" y="4458985"/>
            <a:ext cx="5938462" cy="36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MIGUEL A. JIMÉNEZ JÁUREGUI 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26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grpSp>
        <p:nvGrpSpPr>
          <p:cNvPr id="16" name="Google Shape;503;p19">
            <a:extLst>
              <a:ext uri="{FF2B5EF4-FFF2-40B4-BE49-F238E27FC236}">
                <a16:creationId xmlns:a16="http://schemas.microsoft.com/office/drawing/2014/main" id="{AFEB8F9B-6195-079E-33C3-93803A88A69F}"/>
              </a:ext>
            </a:extLst>
          </p:cNvPr>
          <p:cNvGrpSpPr/>
          <p:nvPr/>
        </p:nvGrpSpPr>
        <p:grpSpPr>
          <a:xfrm>
            <a:off x="3370643" y="411773"/>
            <a:ext cx="8708100" cy="5485651"/>
            <a:chOff x="0" y="11033"/>
            <a:chExt cx="8708100" cy="5485651"/>
          </a:xfrm>
        </p:grpSpPr>
        <p:sp>
          <p:nvSpPr>
            <p:cNvPr id="17" name="Google Shape;504;p19">
              <a:extLst>
                <a:ext uri="{FF2B5EF4-FFF2-40B4-BE49-F238E27FC236}">
                  <a16:creationId xmlns:a16="http://schemas.microsoft.com/office/drawing/2014/main" id="{7D15890B-159E-CF64-B1D7-E95AC152E87E}"/>
                </a:ext>
              </a:extLst>
            </p:cNvPr>
            <p:cNvSpPr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05;p19">
              <a:extLst>
                <a:ext uri="{FF2B5EF4-FFF2-40B4-BE49-F238E27FC236}">
                  <a16:creationId xmlns:a16="http://schemas.microsoft.com/office/drawing/2014/main" id="{E3C056D8-F40B-48EA-5104-ACA3238C741B}"/>
                </a:ext>
              </a:extLst>
            </p:cNvPr>
            <p:cNvSpPr txBox="1"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 Mediar en la negociación para el procedimiento de recuperación empresarial. </a:t>
              </a: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El mediador estará sometido al reglamento único para cámaras de comercio para el PRE.</a:t>
              </a: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 ¿Cómo debe iniciar el PRE ante la Cámara de Comercio de Valledupar? </a:t>
              </a:r>
            </a:p>
            <a:p>
              <a:pPr marL="571500" lvl="2" indent="-114300" algn="just">
                <a:lnSpc>
                  <a:spcPct val="90000"/>
                </a:lnSpc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Propuesta del acuerdo de recuperación. </a:t>
              </a:r>
            </a:p>
            <a:p>
              <a:pPr marL="571500" lvl="2" indent="-114300" algn="just">
                <a:lnSpc>
                  <a:spcPct val="90000"/>
                </a:lnSpc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Razones de inicio del procedimiento. </a:t>
              </a:r>
            </a:p>
            <a:p>
              <a:pPr marL="571500" lvl="2" indent="-114300" algn="just">
                <a:lnSpc>
                  <a:spcPct val="90000"/>
                </a:lnSpc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Proyecto de graduación y calificación de créditos. </a:t>
              </a:r>
            </a:p>
            <a:p>
              <a:pPr marL="571500" lvl="2" indent="-114300" algn="just">
                <a:lnSpc>
                  <a:spcPct val="90000"/>
                </a:lnSpc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Estados financieros. </a:t>
              </a:r>
            </a:p>
            <a:p>
              <a:pPr marL="571500" lvl="2" indent="-114300" algn="just">
                <a:lnSpc>
                  <a:spcPct val="90000"/>
                </a:lnSpc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dirty="0"/>
                <a:t>Inventario de bienes.  </a:t>
              </a:r>
              <a:endParaRPr dirty="0"/>
            </a:p>
          </p:txBody>
        </p:sp>
        <p:sp>
          <p:nvSpPr>
            <p:cNvPr id="19" name="Google Shape;506;p19">
              <a:extLst>
                <a:ext uri="{FF2B5EF4-FFF2-40B4-BE49-F238E27FC236}">
                  <a16:creationId xmlns:a16="http://schemas.microsoft.com/office/drawing/2014/main" id="{84380BD8-5D5B-5931-7372-8515E5F05328}"/>
                </a:ext>
              </a:extLst>
            </p:cNvPr>
            <p:cNvSpPr/>
            <p:nvPr/>
          </p:nvSpPr>
          <p:spPr>
            <a:xfrm>
              <a:off x="435402" y="11033"/>
              <a:ext cx="6095700" cy="5136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07;p19">
              <a:extLst>
                <a:ext uri="{FF2B5EF4-FFF2-40B4-BE49-F238E27FC236}">
                  <a16:creationId xmlns:a16="http://schemas.microsoft.com/office/drawing/2014/main" id="{038C093E-CCB7-E573-63D1-47280746CA9F}"/>
                </a:ext>
              </a:extLst>
            </p:cNvPr>
            <p:cNvSpPr txBox="1"/>
            <p:nvPr/>
          </p:nvSpPr>
          <p:spPr>
            <a:xfrm>
              <a:off x="460475" y="36106"/>
              <a:ext cx="6045600" cy="4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s-CO" sz="1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Papel de las cámaras de comercio: </a:t>
              </a:r>
              <a:endParaRPr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08;p19">
              <a:extLst>
                <a:ext uri="{FF2B5EF4-FFF2-40B4-BE49-F238E27FC236}">
                  <a16:creationId xmlns:a16="http://schemas.microsoft.com/office/drawing/2014/main" id="{27047403-80D3-7635-0677-C7930F5081B1}"/>
                </a:ext>
              </a:extLst>
            </p:cNvPr>
            <p:cNvSpPr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09;p19">
              <a:extLst>
                <a:ext uri="{FF2B5EF4-FFF2-40B4-BE49-F238E27FC236}">
                  <a16:creationId xmlns:a16="http://schemas.microsoft.com/office/drawing/2014/main" id="{F259727B-9475-FBBD-6963-1D2F092C0AEE}"/>
                </a:ext>
              </a:extLst>
            </p:cNvPr>
            <p:cNvSpPr txBox="1"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acuerdo negociado por categorías deberá ser aprobado por la mayoría simple de cada categoría sin contar acreedores internos ni vinculados.</a:t>
              </a:r>
              <a:endParaRPr dirty="0"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Si el acuerdo es negociado con todas las categorías aplicarán reglas de votación art. 31 L.1116/2006.</a:t>
              </a:r>
              <a:endParaRPr dirty="0"/>
            </a:p>
          </p:txBody>
        </p:sp>
        <p:sp>
          <p:nvSpPr>
            <p:cNvPr id="23" name="Google Shape;510;p19">
              <a:extLst>
                <a:ext uri="{FF2B5EF4-FFF2-40B4-BE49-F238E27FC236}">
                  <a16:creationId xmlns:a16="http://schemas.microsoft.com/office/drawing/2014/main" id="{9C680067-6935-DF85-EA98-6183C151FD9A}"/>
                </a:ext>
              </a:extLst>
            </p:cNvPr>
            <p:cNvSpPr/>
            <p:nvPr/>
          </p:nvSpPr>
          <p:spPr>
            <a:xfrm>
              <a:off x="435402" y="3359124"/>
              <a:ext cx="6095700" cy="5103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11;p19">
              <a:extLst>
                <a:ext uri="{FF2B5EF4-FFF2-40B4-BE49-F238E27FC236}">
                  <a16:creationId xmlns:a16="http://schemas.microsoft.com/office/drawing/2014/main" id="{3EC417C0-D257-DE70-9F3E-F7116E1EEA9D}"/>
                </a:ext>
              </a:extLst>
            </p:cNvPr>
            <p:cNvSpPr txBox="1"/>
            <p:nvPr/>
          </p:nvSpPr>
          <p:spPr>
            <a:xfrm>
              <a:off x="460313" y="3384035"/>
              <a:ext cx="6045900" cy="46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CO" sz="1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Votación por categorías de acreedores: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422034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grpSp>
        <p:nvGrpSpPr>
          <p:cNvPr id="16" name="Google Shape;503;p19">
            <a:extLst>
              <a:ext uri="{FF2B5EF4-FFF2-40B4-BE49-F238E27FC236}">
                <a16:creationId xmlns:a16="http://schemas.microsoft.com/office/drawing/2014/main" id="{AFEB8F9B-6195-079E-33C3-93803A88A69F}"/>
              </a:ext>
            </a:extLst>
          </p:cNvPr>
          <p:cNvGrpSpPr/>
          <p:nvPr/>
        </p:nvGrpSpPr>
        <p:grpSpPr>
          <a:xfrm>
            <a:off x="3370643" y="411773"/>
            <a:ext cx="8708100" cy="5485651"/>
            <a:chOff x="0" y="11033"/>
            <a:chExt cx="8708100" cy="5485651"/>
          </a:xfrm>
        </p:grpSpPr>
        <p:sp>
          <p:nvSpPr>
            <p:cNvPr id="17" name="Google Shape;504;p19">
              <a:extLst>
                <a:ext uri="{FF2B5EF4-FFF2-40B4-BE49-F238E27FC236}">
                  <a16:creationId xmlns:a16="http://schemas.microsoft.com/office/drawing/2014/main" id="{7D15890B-159E-CF64-B1D7-E95AC152E87E}"/>
                </a:ext>
              </a:extLst>
            </p:cNvPr>
            <p:cNvSpPr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05;p19">
              <a:extLst>
                <a:ext uri="{FF2B5EF4-FFF2-40B4-BE49-F238E27FC236}">
                  <a16:creationId xmlns:a16="http://schemas.microsoft.com/office/drawing/2014/main" id="{E3C056D8-F40B-48EA-5104-ACA3238C741B}"/>
                </a:ext>
              </a:extLst>
            </p:cNvPr>
            <p:cNvSpPr txBox="1"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0" marR="0" lvl="1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CO" dirty="0"/>
                <a:t>Validación judicial del PRE. </a:t>
              </a:r>
            </a:p>
            <a:p>
              <a:pPr marL="0" marR="0" lvl="1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</a:pPr>
              <a:endParaRPr lang="es-CO" dirty="0"/>
            </a:p>
            <a:p>
              <a:pPr marL="457200" lvl="2" algn="just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es-ES" dirty="0"/>
                <a:t>La validación judicial tendrá por objeto: a) extender los efectos del acuerdo celebrado y b) decidir acerca de las objeciones y observaciones de los acreedores que votaron negativamente o se abstuvieron de participar en la mediación.</a:t>
              </a:r>
              <a:endParaRPr dirty="0"/>
            </a:p>
          </p:txBody>
        </p:sp>
        <p:sp>
          <p:nvSpPr>
            <p:cNvPr id="19" name="Google Shape;506;p19">
              <a:extLst>
                <a:ext uri="{FF2B5EF4-FFF2-40B4-BE49-F238E27FC236}">
                  <a16:creationId xmlns:a16="http://schemas.microsoft.com/office/drawing/2014/main" id="{84380BD8-5D5B-5931-7372-8515E5F05328}"/>
                </a:ext>
              </a:extLst>
            </p:cNvPr>
            <p:cNvSpPr/>
            <p:nvPr/>
          </p:nvSpPr>
          <p:spPr>
            <a:xfrm>
              <a:off x="435402" y="11033"/>
              <a:ext cx="6095700" cy="5136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07;p19">
              <a:extLst>
                <a:ext uri="{FF2B5EF4-FFF2-40B4-BE49-F238E27FC236}">
                  <a16:creationId xmlns:a16="http://schemas.microsoft.com/office/drawing/2014/main" id="{038C093E-CCB7-E573-63D1-47280746CA9F}"/>
                </a:ext>
              </a:extLst>
            </p:cNvPr>
            <p:cNvSpPr txBox="1"/>
            <p:nvPr/>
          </p:nvSpPr>
          <p:spPr>
            <a:xfrm>
              <a:off x="460475" y="36106"/>
              <a:ext cx="6045600" cy="4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s-CO" sz="1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Papel de la Superintendencia de Sociedades: </a:t>
              </a:r>
              <a:endParaRPr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08;p19">
              <a:extLst>
                <a:ext uri="{FF2B5EF4-FFF2-40B4-BE49-F238E27FC236}">
                  <a16:creationId xmlns:a16="http://schemas.microsoft.com/office/drawing/2014/main" id="{27047403-80D3-7635-0677-C7930F5081B1}"/>
                </a:ext>
              </a:extLst>
            </p:cNvPr>
            <p:cNvSpPr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09;p19">
              <a:extLst>
                <a:ext uri="{FF2B5EF4-FFF2-40B4-BE49-F238E27FC236}">
                  <a16:creationId xmlns:a16="http://schemas.microsoft.com/office/drawing/2014/main" id="{F259727B-9475-FBBD-6963-1D2F092C0AEE}"/>
                </a:ext>
              </a:extLst>
            </p:cNvPr>
            <p:cNvSpPr txBox="1"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Dificultad de los usuarios del PRE y posterior Validación Judicial ante la SuperSociedades para identificar las reglas de votación ya sea con algunas categorías de acreedores o por todas. </a:t>
              </a:r>
              <a:endParaRPr dirty="0"/>
            </a:p>
          </p:txBody>
        </p:sp>
        <p:sp>
          <p:nvSpPr>
            <p:cNvPr id="23" name="Google Shape;510;p19">
              <a:extLst>
                <a:ext uri="{FF2B5EF4-FFF2-40B4-BE49-F238E27FC236}">
                  <a16:creationId xmlns:a16="http://schemas.microsoft.com/office/drawing/2014/main" id="{9C680067-6935-DF85-EA98-6183C151FD9A}"/>
                </a:ext>
              </a:extLst>
            </p:cNvPr>
            <p:cNvSpPr/>
            <p:nvPr/>
          </p:nvSpPr>
          <p:spPr>
            <a:xfrm>
              <a:off x="435402" y="3359124"/>
              <a:ext cx="6095700" cy="5103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11;p19">
              <a:extLst>
                <a:ext uri="{FF2B5EF4-FFF2-40B4-BE49-F238E27FC236}">
                  <a16:creationId xmlns:a16="http://schemas.microsoft.com/office/drawing/2014/main" id="{3EC417C0-D257-DE70-9F3E-F7116E1EEA9D}"/>
                </a:ext>
              </a:extLst>
            </p:cNvPr>
            <p:cNvSpPr txBox="1"/>
            <p:nvPr/>
          </p:nvSpPr>
          <p:spPr>
            <a:xfrm>
              <a:off x="460313" y="3384035"/>
              <a:ext cx="6045900" cy="46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CO" dirty="0">
                  <a:solidFill>
                    <a:schemeClr val="bg1"/>
                  </a:solidFill>
                </a:rPr>
                <a:t>Experiencia práctica:</a:t>
              </a:r>
              <a:endParaRPr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695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" y="-18152"/>
            <a:ext cx="12192897" cy="6864056"/>
          </a:xfrm>
        </p:spPr>
      </p:pic>
      <p:sp>
        <p:nvSpPr>
          <p:cNvPr id="16" name="Google Shape;449;p18">
            <a:extLst>
              <a:ext uri="{FF2B5EF4-FFF2-40B4-BE49-F238E27FC236}">
                <a16:creationId xmlns:a16="http://schemas.microsoft.com/office/drawing/2014/main" id="{C5E17C5F-E07B-BD2D-E2F4-8AF69A9DBC08}"/>
              </a:ext>
            </a:extLst>
          </p:cNvPr>
          <p:cNvSpPr txBox="1"/>
          <p:nvPr/>
        </p:nvSpPr>
        <p:spPr>
          <a:xfrm>
            <a:off x="3817833" y="699306"/>
            <a:ext cx="4459392" cy="461624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PROCEDIMIENTO DE RECUPERACIÓN EMPRESARIAL (PRE)</a:t>
            </a:r>
            <a:endParaRPr dirty="0"/>
          </a:p>
        </p:txBody>
      </p:sp>
      <p:sp>
        <p:nvSpPr>
          <p:cNvPr id="17" name="Google Shape;451;p18">
            <a:extLst>
              <a:ext uri="{FF2B5EF4-FFF2-40B4-BE49-F238E27FC236}">
                <a16:creationId xmlns:a16="http://schemas.microsoft.com/office/drawing/2014/main" id="{FB6E4649-DDE3-33CF-8FA5-09DDD376408A}"/>
              </a:ext>
            </a:extLst>
          </p:cNvPr>
          <p:cNvSpPr txBox="1"/>
          <p:nvPr/>
        </p:nvSpPr>
        <p:spPr>
          <a:xfrm>
            <a:off x="142877" y="1651053"/>
            <a:ext cx="12049124" cy="2246729"/>
          </a:xfrm>
          <a:prstGeom prst="rect">
            <a:avLst/>
          </a:prstGeom>
          <a:solidFill>
            <a:schemeClr val="l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s-CO" sz="1400" dirty="0"/>
              <a:t>Contenido de la solicitud: Se presentará en la Cámara con jurisdicción del domicilio social. 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Indicación precisa de los acreedores a quienes se pretende incorporar en el procedimiento de recuperación empresarial y, en caso de que aplique, si la negociación se realizará por categorías de acreedores.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Propuesta de acuerdo de recuperación.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Proyecto de graduación y calificación de créditos.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Estados financieros.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Inventario de activos y pasivos.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Memoria explicativa de la crisis.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Flujo de caja. </a:t>
            </a:r>
          </a:p>
          <a:p>
            <a:pPr marL="342900" lvl="0" indent="-342900" algn="just">
              <a:buClr>
                <a:srgbClr val="002060"/>
              </a:buClr>
              <a:buSzPts val="1200"/>
              <a:buAutoNum type="arabicPeriod"/>
            </a:pPr>
            <a:r>
              <a:rPr lang="es-ES" sz="1400" dirty="0"/>
              <a:t>Procesos de ejecución en contra. </a:t>
            </a:r>
            <a:endParaRPr sz="1400" dirty="0"/>
          </a:p>
        </p:txBody>
      </p:sp>
      <p:cxnSp>
        <p:nvCxnSpPr>
          <p:cNvPr id="18" name="Google Shape;450;p18">
            <a:extLst>
              <a:ext uri="{FF2B5EF4-FFF2-40B4-BE49-F238E27FC236}">
                <a16:creationId xmlns:a16="http://schemas.microsoft.com/office/drawing/2014/main" id="{D5B53A93-1819-256E-F647-9813BADECD11}"/>
              </a:ext>
            </a:extLst>
          </p:cNvPr>
          <p:cNvCxnSpPr>
            <a:cxnSpLocks/>
          </p:cNvCxnSpPr>
          <p:nvPr/>
        </p:nvCxnSpPr>
        <p:spPr>
          <a:xfrm>
            <a:off x="6015830" y="1317021"/>
            <a:ext cx="0" cy="167531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468;p18">
            <a:extLst>
              <a:ext uri="{FF2B5EF4-FFF2-40B4-BE49-F238E27FC236}">
                <a16:creationId xmlns:a16="http://schemas.microsoft.com/office/drawing/2014/main" id="{A3D8FBB7-53E9-AE17-3485-54534DB2D40A}"/>
              </a:ext>
            </a:extLst>
          </p:cNvPr>
          <p:cNvSpPr txBox="1"/>
          <p:nvPr/>
        </p:nvSpPr>
        <p:spPr>
          <a:xfrm>
            <a:off x="2174942" y="5486089"/>
            <a:ext cx="3203359" cy="6462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Los 3 meses comenzarán a contar a partir de la comunicación de la Cámara al deudor y el mediador sobre el inicio del PRE.  </a:t>
            </a:r>
            <a:endParaRPr dirty="0"/>
          </a:p>
        </p:txBody>
      </p:sp>
      <p:sp>
        <p:nvSpPr>
          <p:cNvPr id="24" name="Google Shape;454;p18">
            <a:extLst>
              <a:ext uri="{FF2B5EF4-FFF2-40B4-BE49-F238E27FC236}">
                <a16:creationId xmlns:a16="http://schemas.microsoft.com/office/drawing/2014/main" id="{A39CBB31-A5D6-6C71-F947-EEC885CA82AE}"/>
              </a:ext>
            </a:extLst>
          </p:cNvPr>
          <p:cNvSpPr txBox="1"/>
          <p:nvPr/>
        </p:nvSpPr>
        <p:spPr>
          <a:xfrm>
            <a:off x="2142172" y="5134098"/>
            <a:ext cx="2241000" cy="2769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Se designa mediador</a:t>
            </a:r>
            <a:endParaRPr dirty="0"/>
          </a:p>
        </p:txBody>
      </p:sp>
      <p:cxnSp>
        <p:nvCxnSpPr>
          <p:cNvPr id="35" name="Google Shape;466;p18">
            <a:extLst>
              <a:ext uri="{FF2B5EF4-FFF2-40B4-BE49-F238E27FC236}">
                <a16:creationId xmlns:a16="http://schemas.microsoft.com/office/drawing/2014/main" id="{D81773EA-FD79-C9F6-21B1-66636523048A}"/>
              </a:ext>
            </a:extLst>
          </p:cNvPr>
          <p:cNvCxnSpPr/>
          <p:nvPr/>
        </p:nvCxnSpPr>
        <p:spPr>
          <a:xfrm flipH="1">
            <a:off x="396297" y="5464888"/>
            <a:ext cx="3000" cy="2175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6" name="Google Shape;463;p18">
            <a:extLst>
              <a:ext uri="{FF2B5EF4-FFF2-40B4-BE49-F238E27FC236}">
                <a16:creationId xmlns:a16="http://schemas.microsoft.com/office/drawing/2014/main" id="{3DE09E4C-8CDA-58E9-3401-7CC86E54A37F}"/>
              </a:ext>
            </a:extLst>
          </p:cNvPr>
          <p:cNvSpPr txBox="1"/>
          <p:nvPr/>
        </p:nvSpPr>
        <p:spPr>
          <a:xfrm>
            <a:off x="6664625" y="2437305"/>
            <a:ext cx="4413273" cy="83095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Termina la función del mediador. </a:t>
            </a: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2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Se ordena la comunicación a los interesados (deudor, acreedores y despachos judiciales) </a:t>
            </a: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2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Se ordena la inscripción en el registro mercantil</a:t>
            </a:r>
            <a:endParaRPr dirty="0"/>
          </a:p>
        </p:txBody>
      </p:sp>
      <p:sp>
        <p:nvSpPr>
          <p:cNvPr id="41" name="Google Shape;474;p18">
            <a:extLst>
              <a:ext uri="{FF2B5EF4-FFF2-40B4-BE49-F238E27FC236}">
                <a16:creationId xmlns:a16="http://schemas.microsoft.com/office/drawing/2014/main" id="{DFE7A835-E633-9666-A452-24651BC925DB}"/>
              </a:ext>
            </a:extLst>
          </p:cNvPr>
          <p:cNvSpPr txBox="1"/>
          <p:nvPr/>
        </p:nvSpPr>
        <p:spPr>
          <a:xfrm>
            <a:off x="148810" y="3990198"/>
            <a:ext cx="1671000" cy="461624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lt1"/>
                </a:solidFill>
                <a:latin typeface="Arial"/>
                <a:cs typeface="Arial"/>
                <a:sym typeface="Arial"/>
              </a:rPr>
              <a:t>¿Cumple los requisitos?</a:t>
            </a:r>
            <a:endParaRPr dirty="0"/>
          </a:p>
        </p:txBody>
      </p:sp>
      <p:sp>
        <p:nvSpPr>
          <p:cNvPr id="43" name="Google Shape;479;p18">
            <a:extLst>
              <a:ext uri="{FF2B5EF4-FFF2-40B4-BE49-F238E27FC236}">
                <a16:creationId xmlns:a16="http://schemas.microsoft.com/office/drawing/2014/main" id="{F0E01BFF-0C45-43E9-91BC-FC9F5D0C66B9}"/>
              </a:ext>
            </a:extLst>
          </p:cNvPr>
          <p:cNvSpPr txBox="1"/>
          <p:nvPr/>
        </p:nvSpPr>
        <p:spPr>
          <a:xfrm>
            <a:off x="11038" y="5798963"/>
            <a:ext cx="1738500" cy="6462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Se requiere para completar la información en 5 días</a:t>
            </a:r>
            <a:endParaRPr dirty="0"/>
          </a:p>
        </p:txBody>
      </p:sp>
      <p:cxnSp>
        <p:nvCxnSpPr>
          <p:cNvPr id="44" name="Google Shape;473;p18">
            <a:extLst>
              <a:ext uri="{FF2B5EF4-FFF2-40B4-BE49-F238E27FC236}">
                <a16:creationId xmlns:a16="http://schemas.microsoft.com/office/drawing/2014/main" id="{77367064-33D7-4F4E-1F46-8880B9020FA5}"/>
              </a:ext>
            </a:extLst>
          </p:cNvPr>
          <p:cNvCxnSpPr/>
          <p:nvPr/>
        </p:nvCxnSpPr>
        <p:spPr>
          <a:xfrm>
            <a:off x="1541145" y="4451822"/>
            <a:ext cx="0" cy="6480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46" name="Google Shape;477;p18">
            <a:extLst>
              <a:ext uri="{FF2B5EF4-FFF2-40B4-BE49-F238E27FC236}">
                <a16:creationId xmlns:a16="http://schemas.microsoft.com/office/drawing/2014/main" id="{45D493FB-6AC6-60C4-F8DE-8D81399BB830}"/>
              </a:ext>
            </a:extLst>
          </p:cNvPr>
          <p:cNvCxnSpPr>
            <a:cxnSpLocks/>
          </p:cNvCxnSpPr>
          <p:nvPr/>
        </p:nvCxnSpPr>
        <p:spPr>
          <a:xfrm>
            <a:off x="4465211" y="5305109"/>
            <a:ext cx="1151447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49" name="Google Shape;485;p18">
            <a:extLst>
              <a:ext uri="{FF2B5EF4-FFF2-40B4-BE49-F238E27FC236}">
                <a16:creationId xmlns:a16="http://schemas.microsoft.com/office/drawing/2014/main" id="{9010F30E-1461-FC6A-9D77-57C67968F818}"/>
              </a:ext>
            </a:extLst>
          </p:cNvPr>
          <p:cNvCxnSpPr>
            <a:cxnSpLocks/>
          </p:cNvCxnSpPr>
          <p:nvPr/>
        </p:nvCxnSpPr>
        <p:spPr>
          <a:xfrm flipV="1">
            <a:off x="6680477" y="4323421"/>
            <a:ext cx="12617" cy="569870"/>
          </a:xfrm>
          <a:prstGeom prst="straightConnector1">
            <a:avLst/>
          </a:prstGeom>
          <a:noFill/>
          <a:ln w="38100" cap="flat" cmpd="sng">
            <a:solidFill>
              <a:schemeClr val="accent1">
                <a:lumMod val="5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1" name="Google Shape;484;p18">
            <a:extLst>
              <a:ext uri="{FF2B5EF4-FFF2-40B4-BE49-F238E27FC236}">
                <a16:creationId xmlns:a16="http://schemas.microsoft.com/office/drawing/2014/main" id="{EAE7D10C-304A-9CD4-1655-AB10BF549242}"/>
              </a:ext>
            </a:extLst>
          </p:cNvPr>
          <p:cNvSpPr txBox="1"/>
          <p:nvPr/>
        </p:nvSpPr>
        <p:spPr>
          <a:xfrm>
            <a:off x="5242674" y="3897782"/>
            <a:ext cx="1296600" cy="4617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confirma el acuerdo</a:t>
            </a:r>
            <a:endParaRPr dirty="0"/>
          </a:p>
        </p:txBody>
      </p:sp>
      <p:sp>
        <p:nvSpPr>
          <p:cNvPr id="52" name="Google Shape;483;p18">
            <a:extLst>
              <a:ext uri="{FF2B5EF4-FFF2-40B4-BE49-F238E27FC236}">
                <a16:creationId xmlns:a16="http://schemas.microsoft.com/office/drawing/2014/main" id="{4B3499DD-8232-84E0-0154-4886F1E64BF5}"/>
              </a:ext>
            </a:extLst>
          </p:cNvPr>
          <p:cNvSpPr txBox="1"/>
          <p:nvPr/>
        </p:nvSpPr>
        <p:spPr>
          <a:xfrm>
            <a:off x="6792630" y="3897782"/>
            <a:ext cx="1296600" cy="4617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Confirma el acuerdo</a:t>
            </a:r>
            <a:endParaRPr dirty="0"/>
          </a:p>
        </p:txBody>
      </p:sp>
      <p:cxnSp>
        <p:nvCxnSpPr>
          <p:cNvPr id="53" name="Google Shape;488;p18">
            <a:extLst>
              <a:ext uri="{FF2B5EF4-FFF2-40B4-BE49-F238E27FC236}">
                <a16:creationId xmlns:a16="http://schemas.microsoft.com/office/drawing/2014/main" id="{1DB7CD84-BAF3-621F-4947-C58650D5D7CA}"/>
              </a:ext>
            </a:extLst>
          </p:cNvPr>
          <p:cNvCxnSpPr/>
          <p:nvPr/>
        </p:nvCxnSpPr>
        <p:spPr>
          <a:xfrm>
            <a:off x="6150474" y="5900528"/>
            <a:ext cx="388800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4" name="Google Shape;490;p18">
            <a:extLst>
              <a:ext uri="{FF2B5EF4-FFF2-40B4-BE49-F238E27FC236}">
                <a16:creationId xmlns:a16="http://schemas.microsoft.com/office/drawing/2014/main" id="{AD69B82C-4768-775F-5D0F-D2FCA2EBE4D5}"/>
              </a:ext>
            </a:extLst>
          </p:cNvPr>
          <p:cNvCxnSpPr/>
          <p:nvPr/>
        </p:nvCxnSpPr>
        <p:spPr>
          <a:xfrm>
            <a:off x="7392984" y="6407361"/>
            <a:ext cx="391500" cy="24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5" name="Google Shape;487;p18">
            <a:extLst>
              <a:ext uri="{FF2B5EF4-FFF2-40B4-BE49-F238E27FC236}">
                <a16:creationId xmlns:a16="http://schemas.microsoft.com/office/drawing/2014/main" id="{F54D550A-5E28-84E7-B65C-DAC34F68A3A6}"/>
              </a:ext>
            </a:extLst>
          </p:cNvPr>
          <p:cNvSpPr txBox="1"/>
          <p:nvPr/>
        </p:nvSpPr>
        <p:spPr>
          <a:xfrm>
            <a:off x="5672130" y="5007207"/>
            <a:ext cx="2241000" cy="6462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Las objeciones serán resueltas amigablemente por el mediador. </a:t>
            </a:r>
            <a:endParaRPr dirty="0"/>
          </a:p>
        </p:txBody>
      </p:sp>
      <p:cxnSp>
        <p:nvCxnSpPr>
          <p:cNvPr id="3" name="Google Shape;473;p18">
            <a:extLst>
              <a:ext uri="{FF2B5EF4-FFF2-40B4-BE49-F238E27FC236}">
                <a16:creationId xmlns:a16="http://schemas.microsoft.com/office/drawing/2014/main" id="{0824E699-DE16-102D-1F28-50543AFC13C9}"/>
              </a:ext>
            </a:extLst>
          </p:cNvPr>
          <p:cNvCxnSpPr>
            <a:cxnSpLocks/>
          </p:cNvCxnSpPr>
          <p:nvPr/>
        </p:nvCxnSpPr>
        <p:spPr>
          <a:xfrm>
            <a:off x="360522" y="4451822"/>
            <a:ext cx="0" cy="6480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6" name="Google Shape;476;p18">
            <a:extLst>
              <a:ext uri="{FF2B5EF4-FFF2-40B4-BE49-F238E27FC236}">
                <a16:creationId xmlns:a16="http://schemas.microsoft.com/office/drawing/2014/main" id="{DBEED623-A027-BD4E-F17D-B97A37A84996}"/>
              </a:ext>
            </a:extLst>
          </p:cNvPr>
          <p:cNvSpPr txBox="1"/>
          <p:nvPr/>
        </p:nvSpPr>
        <p:spPr>
          <a:xfrm>
            <a:off x="1190743" y="5136719"/>
            <a:ext cx="757543" cy="27695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Sí</a:t>
            </a:r>
            <a:endParaRPr dirty="0"/>
          </a:p>
        </p:txBody>
      </p:sp>
      <p:sp>
        <p:nvSpPr>
          <p:cNvPr id="7" name="Google Shape;476;p18">
            <a:extLst>
              <a:ext uri="{FF2B5EF4-FFF2-40B4-BE49-F238E27FC236}">
                <a16:creationId xmlns:a16="http://schemas.microsoft.com/office/drawing/2014/main" id="{29DDE08F-FF56-B898-CAE9-F843BAA951FA}"/>
              </a:ext>
            </a:extLst>
          </p:cNvPr>
          <p:cNvSpPr txBox="1"/>
          <p:nvPr/>
        </p:nvSpPr>
        <p:spPr>
          <a:xfrm>
            <a:off x="17526" y="5136719"/>
            <a:ext cx="757543" cy="27695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No</a:t>
            </a:r>
            <a:endParaRPr dirty="0"/>
          </a:p>
        </p:txBody>
      </p:sp>
      <p:cxnSp>
        <p:nvCxnSpPr>
          <p:cNvPr id="8" name="Google Shape;473;p18">
            <a:extLst>
              <a:ext uri="{FF2B5EF4-FFF2-40B4-BE49-F238E27FC236}">
                <a16:creationId xmlns:a16="http://schemas.microsoft.com/office/drawing/2014/main" id="{18346A89-BB92-95B7-9DD6-F19172C3BF57}"/>
              </a:ext>
            </a:extLst>
          </p:cNvPr>
          <p:cNvCxnSpPr>
            <a:cxnSpLocks/>
          </p:cNvCxnSpPr>
          <p:nvPr/>
        </p:nvCxnSpPr>
        <p:spPr>
          <a:xfrm>
            <a:off x="1655445" y="5034284"/>
            <a:ext cx="973455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" name="Google Shape;485;p18">
            <a:extLst>
              <a:ext uri="{FF2B5EF4-FFF2-40B4-BE49-F238E27FC236}">
                <a16:creationId xmlns:a16="http://schemas.microsoft.com/office/drawing/2014/main" id="{9A6EA99A-0611-88D3-5D20-CAE0420D2308}"/>
              </a:ext>
            </a:extLst>
          </p:cNvPr>
          <p:cNvCxnSpPr>
            <a:cxnSpLocks/>
          </p:cNvCxnSpPr>
          <p:nvPr/>
        </p:nvCxnSpPr>
        <p:spPr>
          <a:xfrm flipV="1">
            <a:off x="5873110" y="3318330"/>
            <a:ext cx="666164" cy="465536"/>
          </a:xfrm>
          <a:prstGeom prst="straightConnector1">
            <a:avLst/>
          </a:prstGeom>
          <a:noFill/>
          <a:ln w="38100" cap="flat" cmpd="sng">
            <a:solidFill>
              <a:schemeClr val="accent1">
                <a:lumMod val="5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5" name="Google Shape;485;p18">
            <a:extLst>
              <a:ext uri="{FF2B5EF4-FFF2-40B4-BE49-F238E27FC236}">
                <a16:creationId xmlns:a16="http://schemas.microsoft.com/office/drawing/2014/main" id="{1D286229-2EB4-00DC-DC9B-3694C28F85D9}"/>
              </a:ext>
            </a:extLst>
          </p:cNvPr>
          <p:cNvCxnSpPr>
            <a:cxnSpLocks/>
          </p:cNvCxnSpPr>
          <p:nvPr/>
        </p:nvCxnSpPr>
        <p:spPr>
          <a:xfrm>
            <a:off x="7913130" y="3783866"/>
            <a:ext cx="682495" cy="0"/>
          </a:xfrm>
          <a:prstGeom prst="straightConnector1">
            <a:avLst/>
          </a:prstGeom>
          <a:noFill/>
          <a:ln w="38100" cap="flat" cmpd="sng">
            <a:solidFill>
              <a:schemeClr val="accent1">
                <a:lumMod val="5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8" name="Google Shape;463;p18">
            <a:extLst>
              <a:ext uri="{FF2B5EF4-FFF2-40B4-BE49-F238E27FC236}">
                <a16:creationId xmlns:a16="http://schemas.microsoft.com/office/drawing/2014/main" id="{25349599-C866-157A-1206-FC695E0BE353}"/>
              </a:ext>
            </a:extLst>
          </p:cNvPr>
          <p:cNvSpPr txBox="1"/>
          <p:nvPr/>
        </p:nvSpPr>
        <p:spPr>
          <a:xfrm>
            <a:off x="8374409" y="4013277"/>
            <a:ext cx="3465166" cy="116951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400" dirty="0"/>
              <a:t>El acuerdo será obligatorio para el deudor y los acreedores que le votaron favorablemente. </a:t>
            </a: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400" dirty="0">
                <a:solidFill>
                  <a:srgbClr val="FF0000"/>
                </a:solidFill>
              </a:rPr>
              <a:t>Podrá ser sometido a validación judicial ante la SuperSociedades.</a:t>
            </a:r>
            <a:endParaRPr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" y="-18152"/>
            <a:ext cx="12192897" cy="6864056"/>
          </a:xfrm>
        </p:spPr>
      </p:pic>
      <p:sp>
        <p:nvSpPr>
          <p:cNvPr id="16" name="Google Shape;449;p18">
            <a:extLst>
              <a:ext uri="{FF2B5EF4-FFF2-40B4-BE49-F238E27FC236}">
                <a16:creationId xmlns:a16="http://schemas.microsoft.com/office/drawing/2014/main" id="{C5E17C5F-E07B-BD2D-E2F4-8AF69A9DBC08}"/>
              </a:ext>
            </a:extLst>
          </p:cNvPr>
          <p:cNvSpPr txBox="1"/>
          <p:nvPr/>
        </p:nvSpPr>
        <p:spPr>
          <a:xfrm>
            <a:off x="3817833" y="699306"/>
            <a:ext cx="4459392" cy="276959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VALIDACIÓN JUDICIAL DEL PRE</a:t>
            </a:r>
            <a:endParaRPr dirty="0"/>
          </a:p>
        </p:txBody>
      </p:sp>
      <p:sp>
        <p:nvSpPr>
          <p:cNvPr id="17" name="Google Shape;451;p18">
            <a:extLst>
              <a:ext uri="{FF2B5EF4-FFF2-40B4-BE49-F238E27FC236}">
                <a16:creationId xmlns:a16="http://schemas.microsoft.com/office/drawing/2014/main" id="{FB6E4649-DDE3-33CF-8FA5-09DDD376408A}"/>
              </a:ext>
            </a:extLst>
          </p:cNvPr>
          <p:cNvSpPr txBox="1"/>
          <p:nvPr/>
        </p:nvSpPr>
        <p:spPr>
          <a:xfrm>
            <a:off x="142877" y="1651053"/>
            <a:ext cx="12049124" cy="523180"/>
          </a:xfrm>
          <a:prstGeom prst="rect">
            <a:avLst/>
          </a:prstGeom>
          <a:solidFill>
            <a:schemeClr val="l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Clr>
                <a:srgbClr val="002060"/>
              </a:buClr>
              <a:buSzPts val="1200"/>
            </a:pPr>
            <a:r>
              <a:rPr lang="es-CO" sz="1400" b="1" dirty="0"/>
              <a:t>OBJETIVO: </a:t>
            </a:r>
            <a:r>
              <a:rPr lang="es-ES" sz="1400" dirty="0"/>
              <a:t>La validación judicial tendrá por objeto extender los efectos del acuerdo celebrado y decidir acerca de las objeciones y observaciones de los acreedores que votaron negativamente o se abstuvieron de participar en la mediación.</a:t>
            </a:r>
            <a:endParaRPr sz="1400" dirty="0"/>
          </a:p>
        </p:txBody>
      </p:sp>
      <p:cxnSp>
        <p:nvCxnSpPr>
          <p:cNvPr id="18" name="Google Shape;450;p18">
            <a:extLst>
              <a:ext uri="{FF2B5EF4-FFF2-40B4-BE49-F238E27FC236}">
                <a16:creationId xmlns:a16="http://schemas.microsoft.com/office/drawing/2014/main" id="{D5B53A93-1819-256E-F647-9813BADECD11}"/>
              </a:ext>
            </a:extLst>
          </p:cNvPr>
          <p:cNvCxnSpPr>
            <a:cxnSpLocks/>
          </p:cNvCxnSpPr>
          <p:nvPr/>
        </p:nvCxnSpPr>
        <p:spPr>
          <a:xfrm>
            <a:off x="6015830" y="1317021"/>
            <a:ext cx="0" cy="167531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468;p18">
            <a:extLst>
              <a:ext uri="{FF2B5EF4-FFF2-40B4-BE49-F238E27FC236}">
                <a16:creationId xmlns:a16="http://schemas.microsoft.com/office/drawing/2014/main" id="{A3D8FBB7-53E9-AE17-3485-54534DB2D40A}"/>
              </a:ext>
            </a:extLst>
          </p:cNvPr>
          <p:cNvSpPr txBox="1"/>
          <p:nvPr/>
        </p:nvSpPr>
        <p:spPr>
          <a:xfrm>
            <a:off x="1352320" y="4757928"/>
            <a:ext cx="3206683" cy="5231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dirty="0"/>
              <a:t>Se suspenderán los procesos ejecutivos en contra de la sociedad. </a:t>
            </a:r>
            <a:endParaRPr sz="1400" dirty="0"/>
          </a:p>
        </p:txBody>
      </p:sp>
      <p:cxnSp>
        <p:nvCxnSpPr>
          <p:cNvPr id="35" name="Google Shape;466;p18">
            <a:extLst>
              <a:ext uri="{FF2B5EF4-FFF2-40B4-BE49-F238E27FC236}">
                <a16:creationId xmlns:a16="http://schemas.microsoft.com/office/drawing/2014/main" id="{D81773EA-FD79-C9F6-21B1-66636523048A}"/>
              </a:ext>
            </a:extLst>
          </p:cNvPr>
          <p:cNvCxnSpPr/>
          <p:nvPr/>
        </p:nvCxnSpPr>
        <p:spPr>
          <a:xfrm flipH="1">
            <a:off x="948306" y="3734688"/>
            <a:ext cx="3000" cy="2175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6" name="Google Shape;463;p18">
            <a:extLst>
              <a:ext uri="{FF2B5EF4-FFF2-40B4-BE49-F238E27FC236}">
                <a16:creationId xmlns:a16="http://schemas.microsoft.com/office/drawing/2014/main" id="{3DE09E4C-8CDA-58E9-3401-7CC86E54A37F}"/>
              </a:ext>
            </a:extLst>
          </p:cNvPr>
          <p:cNvSpPr txBox="1"/>
          <p:nvPr/>
        </p:nvSpPr>
        <p:spPr>
          <a:xfrm>
            <a:off x="3817833" y="2178535"/>
            <a:ext cx="4413273" cy="83095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Se presenta a través de una solicitud del deudor ante el juez del concurso. </a:t>
            </a:r>
          </a:p>
          <a:p>
            <a:pPr marL="171450" marR="0" lvl="0" indent="-1714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2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La Cámara de Comercio en donde se adelantó el PRE remitirá el expediente para el efecto. </a:t>
            </a:r>
            <a:endParaRPr dirty="0"/>
          </a:p>
        </p:txBody>
      </p:sp>
      <p:sp>
        <p:nvSpPr>
          <p:cNvPr id="41" name="Google Shape;474;p18">
            <a:extLst>
              <a:ext uri="{FF2B5EF4-FFF2-40B4-BE49-F238E27FC236}">
                <a16:creationId xmlns:a16="http://schemas.microsoft.com/office/drawing/2014/main" id="{DFE7A835-E633-9666-A452-24651BC925DB}"/>
              </a:ext>
            </a:extLst>
          </p:cNvPr>
          <p:cNvSpPr txBox="1"/>
          <p:nvPr/>
        </p:nvSpPr>
        <p:spPr>
          <a:xfrm>
            <a:off x="2025235" y="2547867"/>
            <a:ext cx="1671000" cy="461624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lt1"/>
                </a:solidFill>
                <a:latin typeface="Arial"/>
                <a:cs typeface="Arial"/>
                <a:sym typeface="Arial"/>
              </a:rPr>
              <a:t>¿Cumple los requisitos?</a:t>
            </a:r>
            <a:endParaRPr dirty="0"/>
          </a:p>
        </p:txBody>
      </p:sp>
      <p:sp>
        <p:nvSpPr>
          <p:cNvPr id="43" name="Google Shape;479;p18">
            <a:extLst>
              <a:ext uri="{FF2B5EF4-FFF2-40B4-BE49-F238E27FC236}">
                <a16:creationId xmlns:a16="http://schemas.microsoft.com/office/drawing/2014/main" id="{F0E01BFF-0C45-43E9-91BC-FC9F5D0C66B9}"/>
              </a:ext>
            </a:extLst>
          </p:cNvPr>
          <p:cNvSpPr txBox="1"/>
          <p:nvPr/>
        </p:nvSpPr>
        <p:spPr>
          <a:xfrm>
            <a:off x="79056" y="3983320"/>
            <a:ext cx="1738500" cy="6462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Se requiere para completar la información en 10 días</a:t>
            </a:r>
            <a:endParaRPr dirty="0"/>
          </a:p>
        </p:txBody>
      </p:sp>
      <p:cxnSp>
        <p:nvCxnSpPr>
          <p:cNvPr id="44" name="Google Shape;473;p18">
            <a:extLst>
              <a:ext uri="{FF2B5EF4-FFF2-40B4-BE49-F238E27FC236}">
                <a16:creationId xmlns:a16="http://schemas.microsoft.com/office/drawing/2014/main" id="{77367064-33D7-4F4E-1F46-8880B9020FA5}"/>
              </a:ext>
            </a:extLst>
          </p:cNvPr>
          <p:cNvCxnSpPr/>
          <p:nvPr/>
        </p:nvCxnSpPr>
        <p:spPr>
          <a:xfrm>
            <a:off x="2722245" y="3135866"/>
            <a:ext cx="0" cy="6480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46" name="Google Shape;477;p18">
            <a:extLst>
              <a:ext uri="{FF2B5EF4-FFF2-40B4-BE49-F238E27FC236}">
                <a16:creationId xmlns:a16="http://schemas.microsoft.com/office/drawing/2014/main" id="{45D493FB-6AC6-60C4-F8DE-8D81399BB830}"/>
              </a:ext>
            </a:extLst>
          </p:cNvPr>
          <p:cNvCxnSpPr>
            <a:cxnSpLocks/>
          </p:cNvCxnSpPr>
          <p:nvPr/>
        </p:nvCxnSpPr>
        <p:spPr>
          <a:xfrm>
            <a:off x="2722245" y="5330352"/>
            <a:ext cx="0" cy="495141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49" name="Google Shape;485;p18">
            <a:extLst>
              <a:ext uri="{FF2B5EF4-FFF2-40B4-BE49-F238E27FC236}">
                <a16:creationId xmlns:a16="http://schemas.microsoft.com/office/drawing/2014/main" id="{9010F30E-1461-FC6A-9D77-57C67968F818}"/>
              </a:ext>
            </a:extLst>
          </p:cNvPr>
          <p:cNvCxnSpPr>
            <a:cxnSpLocks/>
          </p:cNvCxnSpPr>
          <p:nvPr/>
        </p:nvCxnSpPr>
        <p:spPr>
          <a:xfrm flipV="1">
            <a:off x="6003213" y="5292987"/>
            <a:ext cx="12617" cy="569870"/>
          </a:xfrm>
          <a:prstGeom prst="straightConnector1">
            <a:avLst/>
          </a:prstGeom>
          <a:noFill/>
          <a:ln w="38100" cap="flat" cmpd="sng">
            <a:solidFill>
              <a:schemeClr val="accent1">
                <a:lumMod val="5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1" name="Google Shape;484;p18">
            <a:extLst>
              <a:ext uri="{FF2B5EF4-FFF2-40B4-BE49-F238E27FC236}">
                <a16:creationId xmlns:a16="http://schemas.microsoft.com/office/drawing/2014/main" id="{EAE7D10C-304A-9CD4-1655-AB10BF549242}"/>
              </a:ext>
            </a:extLst>
          </p:cNvPr>
          <p:cNvSpPr txBox="1"/>
          <p:nvPr/>
        </p:nvSpPr>
        <p:spPr>
          <a:xfrm>
            <a:off x="4825095" y="4632498"/>
            <a:ext cx="2541810" cy="64629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Presentación del informe de gestión del mediador al juez del concurso</a:t>
            </a:r>
            <a:endParaRPr dirty="0"/>
          </a:p>
        </p:txBody>
      </p:sp>
      <p:sp>
        <p:nvSpPr>
          <p:cNvPr id="52" name="Google Shape;483;p18">
            <a:extLst>
              <a:ext uri="{FF2B5EF4-FFF2-40B4-BE49-F238E27FC236}">
                <a16:creationId xmlns:a16="http://schemas.microsoft.com/office/drawing/2014/main" id="{4B3499DD-8232-84E0-0154-4886F1E64BF5}"/>
              </a:ext>
            </a:extLst>
          </p:cNvPr>
          <p:cNvSpPr txBox="1"/>
          <p:nvPr/>
        </p:nvSpPr>
        <p:spPr>
          <a:xfrm>
            <a:off x="6547535" y="3522172"/>
            <a:ext cx="1296600" cy="830956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 juez del concurso citará a una audiencia en donde: </a:t>
            </a:r>
            <a:endParaRPr dirty="0"/>
          </a:p>
        </p:txBody>
      </p:sp>
      <p:cxnSp>
        <p:nvCxnSpPr>
          <p:cNvPr id="54" name="Google Shape;490;p18">
            <a:extLst>
              <a:ext uri="{FF2B5EF4-FFF2-40B4-BE49-F238E27FC236}">
                <a16:creationId xmlns:a16="http://schemas.microsoft.com/office/drawing/2014/main" id="{AD69B82C-4768-775F-5D0F-D2FCA2EBE4D5}"/>
              </a:ext>
            </a:extLst>
          </p:cNvPr>
          <p:cNvCxnSpPr/>
          <p:nvPr/>
        </p:nvCxnSpPr>
        <p:spPr>
          <a:xfrm>
            <a:off x="7392984" y="6407361"/>
            <a:ext cx="391500" cy="24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5" name="Google Shape;487;p18">
            <a:extLst>
              <a:ext uri="{FF2B5EF4-FFF2-40B4-BE49-F238E27FC236}">
                <a16:creationId xmlns:a16="http://schemas.microsoft.com/office/drawing/2014/main" id="{F54D550A-5E28-84E7-B65C-DAC34F68A3A6}"/>
              </a:ext>
            </a:extLst>
          </p:cNvPr>
          <p:cNvSpPr txBox="1"/>
          <p:nvPr/>
        </p:nvSpPr>
        <p:spPr>
          <a:xfrm>
            <a:off x="4927029" y="5920244"/>
            <a:ext cx="2241000" cy="6462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Las objeciones serán resueltas amigablemente por el mediador. </a:t>
            </a:r>
            <a:endParaRPr dirty="0"/>
          </a:p>
        </p:txBody>
      </p:sp>
      <p:sp>
        <p:nvSpPr>
          <p:cNvPr id="56" name="Google Shape;489;p18">
            <a:extLst>
              <a:ext uri="{FF2B5EF4-FFF2-40B4-BE49-F238E27FC236}">
                <a16:creationId xmlns:a16="http://schemas.microsoft.com/office/drawing/2014/main" id="{AFD642DC-9019-6D8E-B1F4-0FABD084E91B}"/>
              </a:ext>
            </a:extLst>
          </p:cNvPr>
          <p:cNvSpPr txBox="1"/>
          <p:nvPr/>
        </p:nvSpPr>
        <p:spPr>
          <a:xfrm>
            <a:off x="1350685" y="5920244"/>
            <a:ext cx="3206682" cy="6462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Los acreedores tendrán 10 días a partir de la providencia de apertura para presentar sus inconformidades al mediador. </a:t>
            </a:r>
            <a:endParaRPr dirty="0"/>
          </a:p>
        </p:txBody>
      </p:sp>
      <p:cxnSp>
        <p:nvCxnSpPr>
          <p:cNvPr id="3" name="Google Shape;473;p18">
            <a:extLst>
              <a:ext uri="{FF2B5EF4-FFF2-40B4-BE49-F238E27FC236}">
                <a16:creationId xmlns:a16="http://schemas.microsoft.com/office/drawing/2014/main" id="{0824E699-DE16-102D-1F28-50543AFC13C9}"/>
              </a:ext>
            </a:extLst>
          </p:cNvPr>
          <p:cNvCxnSpPr>
            <a:cxnSpLocks/>
          </p:cNvCxnSpPr>
          <p:nvPr/>
        </p:nvCxnSpPr>
        <p:spPr>
          <a:xfrm>
            <a:off x="10405392" y="3480632"/>
            <a:ext cx="0" cy="457018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6" name="Google Shape;476;p18">
            <a:extLst>
              <a:ext uri="{FF2B5EF4-FFF2-40B4-BE49-F238E27FC236}">
                <a16:creationId xmlns:a16="http://schemas.microsoft.com/office/drawing/2014/main" id="{DBEED623-A027-BD4E-F17D-B97A37A84996}"/>
              </a:ext>
            </a:extLst>
          </p:cNvPr>
          <p:cNvSpPr txBox="1"/>
          <p:nvPr/>
        </p:nvSpPr>
        <p:spPr>
          <a:xfrm>
            <a:off x="2324254" y="3822511"/>
            <a:ext cx="757543" cy="27695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Sí</a:t>
            </a:r>
            <a:endParaRPr dirty="0"/>
          </a:p>
        </p:txBody>
      </p:sp>
      <p:sp>
        <p:nvSpPr>
          <p:cNvPr id="7" name="Google Shape;476;p18">
            <a:extLst>
              <a:ext uri="{FF2B5EF4-FFF2-40B4-BE49-F238E27FC236}">
                <a16:creationId xmlns:a16="http://schemas.microsoft.com/office/drawing/2014/main" id="{29DDE08F-FF56-B898-CAE9-F843BAA951FA}"/>
              </a:ext>
            </a:extLst>
          </p:cNvPr>
          <p:cNvSpPr txBox="1"/>
          <p:nvPr/>
        </p:nvSpPr>
        <p:spPr>
          <a:xfrm>
            <a:off x="897902" y="3404122"/>
            <a:ext cx="757543" cy="27695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No</a:t>
            </a:r>
            <a:endParaRPr dirty="0"/>
          </a:p>
        </p:txBody>
      </p:sp>
      <p:cxnSp>
        <p:nvCxnSpPr>
          <p:cNvPr id="8" name="Google Shape;473;p18">
            <a:extLst>
              <a:ext uri="{FF2B5EF4-FFF2-40B4-BE49-F238E27FC236}">
                <a16:creationId xmlns:a16="http://schemas.microsoft.com/office/drawing/2014/main" id="{18346A89-BB92-95B7-9DD6-F19172C3BF57}"/>
              </a:ext>
            </a:extLst>
          </p:cNvPr>
          <p:cNvCxnSpPr>
            <a:cxnSpLocks/>
          </p:cNvCxnSpPr>
          <p:nvPr/>
        </p:nvCxnSpPr>
        <p:spPr>
          <a:xfrm>
            <a:off x="2703025" y="4130882"/>
            <a:ext cx="0" cy="595634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" name="Google Shape;485;p18">
            <a:extLst>
              <a:ext uri="{FF2B5EF4-FFF2-40B4-BE49-F238E27FC236}">
                <a16:creationId xmlns:a16="http://schemas.microsoft.com/office/drawing/2014/main" id="{9A6EA99A-0611-88D3-5D20-CAE0420D2308}"/>
              </a:ext>
            </a:extLst>
          </p:cNvPr>
          <p:cNvCxnSpPr>
            <a:cxnSpLocks/>
          </p:cNvCxnSpPr>
          <p:nvPr/>
        </p:nvCxnSpPr>
        <p:spPr>
          <a:xfrm flipV="1">
            <a:off x="5904483" y="4128632"/>
            <a:ext cx="556265" cy="387025"/>
          </a:xfrm>
          <a:prstGeom prst="straightConnector1">
            <a:avLst/>
          </a:prstGeom>
          <a:noFill/>
          <a:ln w="38100" cap="flat" cmpd="sng">
            <a:solidFill>
              <a:schemeClr val="accent1">
                <a:lumMod val="5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5" name="Google Shape;485;p18">
            <a:extLst>
              <a:ext uri="{FF2B5EF4-FFF2-40B4-BE49-F238E27FC236}">
                <a16:creationId xmlns:a16="http://schemas.microsoft.com/office/drawing/2014/main" id="{1D286229-2EB4-00DC-DC9B-3694C28F85D9}"/>
              </a:ext>
            </a:extLst>
          </p:cNvPr>
          <p:cNvCxnSpPr>
            <a:cxnSpLocks/>
          </p:cNvCxnSpPr>
          <p:nvPr/>
        </p:nvCxnSpPr>
        <p:spPr>
          <a:xfrm flipV="1">
            <a:off x="7867439" y="3459866"/>
            <a:ext cx="838411" cy="477784"/>
          </a:xfrm>
          <a:prstGeom prst="straightConnector1">
            <a:avLst/>
          </a:prstGeom>
          <a:noFill/>
          <a:ln w="38100" cap="flat" cmpd="sng">
            <a:solidFill>
              <a:schemeClr val="accent1">
                <a:lumMod val="5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8" name="Google Shape;463;p18">
            <a:extLst>
              <a:ext uri="{FF2B5EF4-FFF2-40B4-BE49-F238E27FC236}">
                <a16:creationId xmlns:a16="http://schemas.microsoft.com/office/drawing/2014/main" id="{25349599-C866-157A-1206-FC695E0BE353}"/>
              </a:ext>
            </a:extLst>
          </p:cNvPr>
          <p:cNvSpPr txBox="1"/>
          <p:nvPr/>
        </p:nvSpPr>
        <p:spPr>
          <a:xfrm>
            <a:off x="8672809" y="2659511"/>
            <a:ext cx="3465166" cy="73862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400" dirty="0"/>
              <a:t>Resolverá las inconformidades. </a:t>
            </a: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400" dirty="0"/>
              <a:t>Oirá a los acreedores disidentes. </a:t>
            </a: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400" dirty="0"/>
              <a:t>Realizará un control de legalidad. </a:t>
            </a:r>
            <a:endParaRPr sz="1400" dirty="0"/>
          </a:p>
        </p:txBody>
      </p:sp>
      <p:cxnSp>
        <p:nvCxnSpPr>
          <p:cNvPr id="12" name="Google Shape;450;p18">
            <a:extLst>
              <a:ext uri="{FF2B5EF4-FFF2-40B4-BE49-F238E27FC236}">
                <a16:creationId xmlns:a16="http://schemas.microsoft.com/office/drawing/2014/main" id="{BF50E223-050B-E822-A737-0191FDA129AC}"/>
              </a:ext>
            </a:extLst>
          </p:cNvPr>
          <p:cNvCxnSpPr>
            <a:cxnSpLocks/>
          </p:cNvCxnSpPr>
          <p:nvPr/>
        </p:nvCxnSpPr>
        <p:spPr>
          <a:xfrm>
            <a:off x="5999243" y="2006702"/>
            <a:ext cx="0" cy="167531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" name="Google Shape;473;p18">
            <a:extLst>
              <a:ext uri="{FF2B5EF4-FFF2-40B4-BE49-F238E27FC236}">
                <a16:creationId xmlns:a16="http://schemas.microsoft.com/office/drawing/2014/main" id="{EBEB6330-5116-BD73-C89C-6A248E6F2327}"/>
              </a:ext>
            </a:extLst>
          </p:cNvPr>
          <p:cNvCxnSpPr>
            <a:cxnSpLocks/>
          </p:cNvCxnSpPr>
          <p:nvPr/>
        </p:nvCxnSpPr>
        <p:spPr>
          <a:xfrm>
            <a:off x="1919560" y="2933400"/>
            <a:ext cx="0" cy="6480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1" name="Google Shape;468;p18">
            <a:extLst>
              <a:ext uri="{FF2B5EF4-FFF2-40B4-BE49-F238E27FC236}">
                <a16:creationId xmlns:a16="http://schemas.microsoft.com/office/drawing/2014/main" id="{54C559BD-39EB-BF81-A444-9554E557AAEE}"/>
              </a:ext>
            </a:extLst>
          </p:cNvPr>
          <p:cNvSpPr txBox="1"/>
          <p:nvPr/>
        </p:nvSpPr>
        <p:spPr>
          <a:xfrm>
            <a:off x="8023106" y="3983320"/>
            <a:ext cx="4168894" cy="181584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dirty="0"/>
              <a:t>Para efectos de la extensión de los efectos del PRE, se tendrán en cuenta las reglas de votación del art. 7 del Decreto 842 de 2020: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CO" sz="1400"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400" dirty="0"/>
              <a:t>La mayoría simple de cada una de las categorías suscribientes. </a:t>
            </a: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s-CO" sz="1400" dirty="0"/>
              <a:t>El art. 31 de la Ley 1116 de 2006 si se quiere un acuerdo para todas las categorías. 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7192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sp>
        <p:nvSpPr>
          <p:cNvPr id="5" name="CuadroTexto 4"/>
          <p:cNvSpPr txBox="1"/>
          <p:nvPr/>
        </p:nvSpPr>
        <p:spPr>
          <a:xfrm>
            <a:off x="2479283" y="2474893"/>
            <a:ext cx="8003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NEGOCIACIÓN DE EMERGENCIA DE ACUERDO DE REORGANIZACIÓN – NEAR</a:t>
            </a:r>
          </a:p>
        </p:txBody>
      </p:sp>
    </p:spTree>
    <p:extLst>
      <p:ext uri="{BB962C8B-B14F-4D97-AF65-F5344CB8AC3E}">
        <p14:creationId xmlns:p14="http://schemas.microsoft.com/office/powerpoint/2010/main" val="198350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grpSp>
        <p:nvGrpSpPr>
          <p:cNvPr id="2" name="Google Shape;356;p14">
            <a:extLst>
              <a:ext uri="{FF2B5EF4-FFF2-40B4-BE49-F238E27FC236}">
                <a16:creationId xmlns:a16="http://schemas.microsoft.com/office/drawing/2014/main" id="{69AD9B2D-AE0F-13C4-304D-C4069C23DCDD}"/>
              </a:ext>
            </a:extLst>
          </p:cNvPr>
          <p:cNvGrpSpPr/>
          <p:nvPr/>
        </p:nvGrpSpPr>
        <p:grpSpPr>
          <a:xfrm>
            <a:off x="3574609" y="867374"/>
            <a:ext cx="7979216" cy="4476151"/>
            <a:chOff x="63059" y="2288"/>
            <a:chExt cx="8504076" cy="5180401"/>
          </a:xfrm>
        </p:grpSpPr>
        <p:sp>
          <p:nvSpPr>
            <p:cNvPr id="3" name="Google Shape;357;p14">
              <a:extLst>
                <a:ext uri="{FF2B5EF4-FFF2-40B4-BE49-F238E27FC236}">
                  <a16:creationId xmlns:a16="http://schemas.microsoft.com/office/drawing/2014/main" id="{4401DD9E-106D-FC37-D0F6-1BBE661E9FEB}"/>
                </a:ext>
              </a:extLst>
            </p:cNvPr>
            <p:cNvSpPr/>
            <p:nvPr/>
          </p:nvSpPr>
          <p:spPr>
            <a:xfrm rot="5400000">
              <a:off x="4834024" y="-1988375"/>
              <a:ext cx="1492800" cy="58473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FDEEF">
                <a:alpha val="89800"/>
              </a:srgbClr>
            </a:solidFill>
            <a:ln w="12700" cap="flat" cmpd="sng">
              <a:solidFill>
                <a:srgbClr val="CFDEEF">
                  <a:alpha val="89800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58;p14">
              <a:extLst>
                <a:ext uri="{FF2B5EF4-FFF2-40B4-BE49-F238E27FC236}">
                  <a16:creationId xmlns:a16="http://schemas.microsoft.com/office/drawing/2014/main" id="{F69093FD-F357-5AD9-7BEE-455FA2B1BB8A}"/>
                </a:ext>
              </a:extLst>
            </p:cNvPr>
            <p:cNvSpPr txBox="1"/>
            <p:nvPr/>
          </p:nvSpPr>
          <p:spPr>
            <a:xfrm>
              <a:off x="2656876" y="261741"/>
              <a:ext cx="5774400" cy="134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123825" rIns="247650" bIns="1238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Mitigar</a:t>
              </a: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los efectos negativos que tenga en las empresas el Estado de Emergencia </a:t>
              </a:r>
              <a:r>
                <a:rPr lang="es-CO" sz="12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Económica</a:t>
              </a: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Social y </a:t>
              </a:r>
              <a:r>
                <a:rPr lang="es-CO" sz="12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Ecológica</a:t>
              </a: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declarado a raíz de la propagación del COVID-19 en el territorio nacional, </a:t>
              </a:r>
              <a:r>
                <a:rPr lang="es-CO" sz="12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asegurando la conservación y recuperación de las empresas</a:t>
              </a: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colombianas.</a:t>
              </a:r>
              <a:endParaRPr dirty="0"/>
            </a:p>
          </p:txBody>
        </p:sp>
        <p:sp>
          <p:nvSpPr>
            <p:cNvPr id="7" name="Google Shape;359;p14">
              <a:extLst>
                <a:ext uri="{FF2B5EF4-FFF2-40B4-BE49-F238E27FC236}">
                  <a16:creationId xmlns:a16="http://schemas.microsoft.com/office/drawing/2014/main" id="{56F149AD-7EDC-F426-32E8-544AC790C8B2}"/>
                </a:ext>
              </a:extLst>
            </p:cNvPr>
            <p:cNvSpPr/>
            <p:nvPr/>
          </p:nvSpPr>
          <p:spPr>
            <a:xfrm>
              <a:off x="63059" y="2288"/>
              <a:ext cx="2593800" cy="18660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60;p14">
              <a:extLst>
                <a:ext uri="{FF2B5EF4-FFF2-40B4-BE49-F238E27FC236}">
                  <a16:creationId xmlns:a16="http://schemas.microsoft.com/office/drawing/2014/main" id="{851EFCCD-744B-8433-058C-7DA0EC47A9BA}"/>
                </a:ext>
              </a:extLst>
            </p:cNvPr>
            <p:cNvSpPr txBox="1"/>
            <p:nvPr/>
          </p:nvSpPr>
          <p:spPr>
            <a:xfrm>
              <a:off x="154143" y="93372"/>
              <a:ext cx="2411700" cy="168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-CO" sz="1800" b="1" i="0" u="sng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Finalidad</a:t>
              </a:r>
              <a:r>
                <a:rPr lang="es-CO"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</a:t>
              </a: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361;p14">
              <a:extLst>
                <a:ext uri="{FF2B5EF4-FFF2-40B4-BE49-F238E27FC236}">
                  <a16:creationId xmlns:a16="http://schemas.microsoft.com/office/drawing/2014/main" id="{45065398-A32B-2852-BA9E-CB267923C041}"/>
                </a:ext>
              </a:extLst>
            </p:cNvPr>
            <p:cNvSpPr/>
            <p:nvPr/>
          </p:nvSpPr>
          <p:spPr>
            <a:xfrm rot="5400000">
              <a:off x="4834024" y="-29226"/>
              <a:ext cx="1492800" cy="58473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FDEEF">
                <a:alpha val="89800"/>
              </a:srgbClr>
            </a:solidFill>
            <a:ln w="12700" cap="flat" cmpd="sng">
              <a:solidFill>
                <a:srgbClr val="CFDEEF">
                  <a:alpha val="89800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62;p14">
              <a:extLst>
                <a:ext uri="{FF2B5EF4-FFF2-40B4-BE49-F238E27FC236}">
                  <a16:creationId xmlns:a16="http://schemas.microsoft.com/office/drawing/2014/main" id="{7B544E4C-102D-693D-7114-9CFEBFB1E445}"/>
                </a:ext>
              </a:extLst>
            </p:cNvPr>
            <p:cNvSpPr txBox="1"/>
            <p:nvPr/>
          </p:nvSpPr>
          <p:spPr>
            <a:xfrm>
              <a:off x="2656876" y="2220892"/>
              <a:ext cx="5774400" cy="134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123825" rIns="247650" bIns="123825" anchor="ctr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Empresas afectadas por la emergencia generada por el COVID-19.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Deudores que soliciten la admisión </a:t>
              </a: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 un nuevo proceso deberán incluir en la causa de la crisis una declaración sustentada de la afectación por el Covid-19. (Art 1º D.R.)</a:t>
              </a:r>
              <a:endParaRPr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Deudores que </a:t>
              </a:r>
              <a:r>
                <a:rPr lang="es-CO" sz="1200" b="1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trámiten</a:t>
              </a:r>
              <a:r>
                <a:rPr lang="es-CO" sz="12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proceso / ejecución acuerdo de reorganización: </a:t>
              </a: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deberán afirmar y sustentar la afectación por COVID-19 para beneficiarse de los mecanismos o herramientas. (Art 1º D.R.)</a:t>
              </a:r>
              <a:endParaRPr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363;p14">
              <a:extLst>
                <a:ext uri="{FF2B5EF4-FFF2-40B4-BE49-F238E27FC236}">
                  <a16:creationId xmlns:a16="http://schemas.microsoft.com/office/drawing/2014/main" id="{668DD012-D7AE-404E-287D-E43318A35A33}"/>
                </a:ext>
              </a:extLst>
            </p:cNvPr>
            <p:cNvSpPr/>
            <p:nvPr/>
          </p:nvSpPr>
          <p:spPr>
            <a:xfrm>
              <a:off x="63059" y="1961439"/>
              <a:ext cx="2593800" cy="18660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64;p14">
              <a:extLst>
                <a:ext uri="{FF2B5EF4-FFF2-40B4-BE49-F238E27FC236}">
                  <a16:creationId xmlns:a16="http://schemas.microsoft.com/office/drawing/2014/main" id="{7C0346F0-7A96-BD95-BD04-CF3B5123A82B}"/>
                </a:ext>
              </a:extLst>
            </p:cNvPr>
            <p:cNvSpPr txBox="1"/>
            <p:nvPr/>
          </p:nvSpPr>
          <p:spPr>
            <a:xfrm>
              <a:off x="154143" y="2052523"/>
              <a:ext cx="2411700" cy="168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-CO" sz="1800" b="1" i="0" u="sng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Ámbito de aplicación</a:t>
              </a:r>
              <a:r>
                <a:rPr lang="es-CO"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</a:t>
              </a:r>
              <a:endParaRPr/>
            </a:p>
          </p:txBody>
        </p:sp>
        <p:sp>
          <p:nvSpPr>
            <p:cNvPr id="13" name="Google Shape;365;p14">
              <a:extLst>
                <a:ext uri="{FF2B5EF4-FFF2-40B4-BE49-F238E27FC236}">
                  <a16:creationId xmlns:a16="http://schemas.microsoft.com/office/drawing/2014/main" id="{EBF16F47-FC25-4FD0-6A0F-F7457895EEC0}"/>
                </a:ext>
              </a:extLst>
            </p:cNvPr>
            <p:cNvSpPr/>
            <p:nvPr/>
          </p:nvSpPr>
          <p:spPr>
            <a:xfrm rot="5400000">
              <a:off x="5276885" y="1643399"/>
              <a:ext cx="733200" cy="58473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CFDEEF">
                <a:alpha val="89800"/>
              </a:srgbClr>
            </a:solidFill>
            <a:ln w="12700" cap="flat" cmpd="sng">
              <a:solidFill>
                <a:srgbClr val="CFDEEF">
                  <a:alpha val="89800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366;p14">
              <a:extLst>
                <a:ext uri="{FF2B5EF4-FFF2-40B4-BE49-F238E27FC236}">
                  <a16:creationId xmlns:a16="http://schemas.microsoft.com/office/drawing/2014/main" id="{B55C6949-FDCB-49F1-20C8-48A18E559123}"/>
                </a:ext>
              </a:extLst>
            </p:cNvPr>
            <p:cNvSpPr txBox="1"/>
            <p:nvPr/>
          </p:nvSpPr>
          <p:spPr>
            <a:xfrm>
              <a:off x="2719936" y="4236234"/>
              <a:ext cx="5811300" cy="66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123825" rIns="247650" bIns="1238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Entró en vigencia a partir del 16 de abril del año 2021</a:t>
              </a:r>
              <a:endParaRPr sz="12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Vigente hasta el 31 de Diciembre del año 2022.</a:t>
              </a:r>
              <a:endParaRPr dirty="0"/>
            </a:p>
          </p:txBody>
        </p:sp>
        <p:sp>
          <p:nvSpPr>
            <p:cNvPr id="15" name="Google Shape;367;p14">
              <a:extLst>
                <a:ext uri="{FF2B5EF4-FFF2-40B4-BE49-F238E27FC236}">
                  <a16:creationId xmlns:a16="http://schemas.microsoft.com/office/drawing/2014/main" id="{C71C9304-90F8-13B2-9BA0-D329A7A8E410}"/>
                </a:ext>
              </a:extLst>
            </p:cNvPr>
            <p:cNvSpPr/>
            <p:nvPr/>
          </p:nvSpPr>
          <p:spPr>
            <a:xfrm>
              <a:off x="63059" y="3920589"/>
              <a:ext cx="2593800" cy="12621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68;p14">
              <a:extLst>
                <a:ext uri="{FF2B5EF4-FFF2-40B4-BE49-F238E27FC236}">
                  <a16:creationId xmlns:a16="http://schemas.microsoft.com/office/drawing/2014/main" id="{BC82294D-AA84-16ED-8451-79B20C02DFE1}"/>
                </a:ext>
              </a:extLst>
            </p:cNvPr>
            <p:cNvSpPr txBox="1"/>
            <p:nvPr/>
          </p:nvSpPr>
          <p:spPr>
            <a:xfrm>
              <a:off x="124666" y="3982196"/>
              <a:ext cx="2470500" cy="113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-CO" sz="1800" b="1" i="0" u="sng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Vigencia del Decreto</a:t>
              </a:r>
              <a:r>
                <a:rPr lang="es-CO"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0984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grpSp>
        <p:nvGrpSpPr>
          <p:cNvPr id="29" name="Google Shape;393;p16">
            <a:extLst>
              <a:ext uri="{FF2B5EF4-FFF2-40B4-BE49-F238E27FC236}">
                <a16:creationId xmlns:a16="http://schemas.microsoft.com/office/drawing/2014/main" id="{B934007E-5D67-CE88-384B-6E2D3343A05D}"/>
              </a:ext>
            </a:extLst>
          </p:cNvPr>
          <p:cNvGrpSpPr/>
          <p:nvPr/>
        </p:nvGrpSpPr>
        <p:grpSpPr>
          <a:xfrm>
            <a:off x="3338512" y="546165"/>
            <a:ext cx="8853488" cy="5464109"/>
            <a:chOff x="0" y="71042"/>
            <a:chExt cx="8734500" cy="5791687"/>
          </a:xfrm>
        </p:grpSpPr>
        <p:sp>
          <p:nvSpPr>
            <p:cNvPr id="30" name="Google Shape;394;p16">
              <a:extLst>
                <a:ext uri="{FF2B5EF4-FFF2-40B4-BE49-F238E27FC236}">
                  <a16:creationId xmlns:a16="http://schemas.microsoft.com/office/drawing/2014/main" id="{904C62EA-C117-2ADB-BCB8-456FA7AF6D21}"/>
                </a:ext>
              </a:extLst>
            </p:cNvPr>
            <p:cNvSpPr/>
            <p:nvPr/>
          </p:nvSpPr>
          <p:spPr>
            <a:xfrm>
              <a:off x="0" y="196894"/>
              <a:ext cx="8734500" cy="5514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95;p16">
              <a:extLst>
                <a:ext uri="{FF2B5EF4-FFF2-40B4-BE49-F238E27FC236}">
                  <a16:creationId xmlns:a16="http://schemas.microsoft.com/office/drawing/2014/main" id="{570CD1EE-9235-9D2E-B91F-C76E4618DA11}"/>
                </a:ext>
              </a:extLst>
            </p:cNvPr>
            <p:cNvSpPr txBox="1"/>
            <p:nvPr/>
          </p:nvSpPr>
          <p:spPr>
            <a:xfrm>
              <a:off x="0" y="196894"/>
              <a:ext cx="8734500" cy="5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7875" tIns="145775" rIns="677875" bIns="8532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Procedimiento concursal con mínima intervención judicial para negociar un acuerdo de reorganización con rapidez.</a:t>
              </a:r>
              <a:endParaRPr dirty="0"/>
            </a:p>
          </p:txBody>
        </p:sp>
        <p:sp>
          <p:nvSpPr>
            <p:cNvPr id="32" name="Google Shape;396;p16">
              <a:extLst>
                <a:ext uri="{FF2B5EF4-FFF2-40B4-BE49-F238E27FC236}">
                  <a16:creationId xmlns:a16="http://schemas.microsoft.com/office/drawing/2014/main" id="{8FA02784-D176-B4B4-3219-3EC95A2A1585}"/>
                </a:ext>
              </a:extLst>
            </p:cNvPr>
            <p:cNvSpPr/>
            <p:nvPr/>
          </p:nvSpPr>
          <p:spPr>
            <a:xfrm>
              <a:off x="436721" y="71042"/>
              <a:ext cx="6488400" cy="2292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97;p16">
              <a:extLst>
                <a:ext uri="{FF2B5EF4-FFF2-40B4-BE49-F238E27FC236}">
                  <a16:creationId xmlns:a16="http://schemas.microsoft.com/office/drawing/2014/main" id="{A453A5B5-508B-A2EC-8AF9-43024B31D457}"/>
                </a:ext>
              </a:extLst>
            </p:cNvPr>
            <p:cNvSpPr txBox="1"/>
            <p:nvPr/>
          </p:nvSpPr>
          <p:spPr>
            <a:xfrm>
              <a:off x="447908" y="82229"/>
              <a:ext cx="6465900" cy="20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1075" tIns="0" rIns="231075" bIns="0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es-CO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Definición</a:t>
              </a:r>
              <a:endParaRPr/>
            </a:p>
          </p:txBody>
        </p:sp>
        <p:sp>
          <p:nvSpPr>
            <p:cNvPr id="34" name="Google Shape;398;p16">
              <a:extLst>
                <a:ext uri="{FF2B5EF4-FFF2-40B4-BE49-F238E27FC236}">
                  <a16:creationId xmlns:a16="http://schemas.microsoft.com/office/drawing/2014/main" id="{EAB29E41-3C47-82A4-D9FE-B8814BE06AA2}"/>
                </a:ext>
              </a:extLst>
            </p:cNvPr>
            <p:cNvSpPr/>
            <p:nvPr/>
          </p:nvSpPr>
          <p:spPr>
            <a:xfrm>
              <a:off x="0" y="889264"/>
              <a:ext cx="8734500" cy="14553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99;p16">
              <a:extLst>
                <a:ext uri="{FF2B5EF4-FFF2-40B4-BE49-F238E27FC236}">
                  <a16:creationId xmlns:a16="http://schemas.microsoft.com/office/drawing/2014/main" id="{BEC7D0AF-0DF9-E705-F203-BD20D5B1684F}"/>
                </a:ext>
              </a:extLst>
            </p:cNvPr>
            <p:cNvSpPr txBox="1"/>
            <p:nvPr/>
          </p:nvSpPr>
          <p:spPr>
            <a:xfrm>
              <a:off x="0" y="889264"/>
              <a:ext cx="8734500" cy="145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7875" tIns="145775" rIns="677875" bIns="8532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 negociación no podrá durar más de 3 meses.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Aplicación supletiva de la L.1116 de 2006.</a:t>
              </a:r>
              <a:endParaRPr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Funciones del juez: (I) Resolución inconformidades presentadas por los acreedores en relación con calificación y graduación de los créditos y la determinación los votos; y (II) Confirmación acuerdo.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 negociación podrá hacerse respecto de todas o algunas de las categorías de acreedores -mayoría simple de cada clase sin incluir votos de internos o vinculados-. 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Obligaciones que no se incluyan en la negociación se atenderán en condiciones normales.</a:t>
              </a:r>
              <a:endParaRPr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400;p16">
              <a:extLst>
                <a:ext uri="{FF2B5EF4-FFF2-40B4-BE49-F238E27FC236}">
                  <a16:creationId xmlns:a16="http://schemas.microsoft.com/office/drawing/2014/main" id="{1775CC01-C68F-AE05-276D-281A32257456}"/>
                </a:ext>
              </a:extLst>
            </p:cNvPr>
            <p:cNvSpPr/>
            <p:nvPr/>
          </p:nvSpPr>
          <p:spPr>
            <a:xfrm>
              <a:off x="436721" y="785944"/>
              <a:ext cx="6114000" cy="2067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01;p16">
              <a:extLst>
                <a:ext uri="{FF2B5EF4-FFF2-40B4-BE49-F238E27FC236}">
                  <a16:creationId xmlns:a16="http://schemas.microsoft.com/office/drawing/2014/main" id="{FC9C3A72-1C61-6F2F-94BA-B1AB3CB8A6D6}"/>
                </a:ext>
              </a:extLst>
            </p:cNvPr>
            <p:cNvSpPr txBox="1"/>
            <p:nvPr/>
          </p:nvSpPr>
          <p:spPr>
            <a:xfrm>
              <a:off x="446808" y="796031"/>
              <a:ext cx="6093900" cy="18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1075" tIns="0" rIns="231075" bIns="0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es-CO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Características</a:t>
              </a:r>
              <a:endParaRPr/>
            </a:p>
          </p:txBody>
        </p:sp>
        <p:sp>
          <p:nvSpPr>
            <p:cNvPr id="38" name="Google Shape;402;p16">
              <a:extLst>
                <a:ext uri="{FF2B5EF4-FFF2-40B4-BE49-F238E27FC236}">
                  <a16:creationId xmlns:a16="http://schemas.microsoft.com/office/drawing/2014/main" id="{753F06B7-B24C-F4C5-8502-CAF8C8705C0D}"/>
                </a:ext>
              </a:extLst>
            </p:cNvPr>
            <p:cNvSpPr/>
            <p:nvPr/>
          </p:nvSpPr>
          <p:spPr>
            <a:xfrm>
              <a:off x="0" y="2539333"/>
              <a:ext cx="8734500" cy="9261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03;p16">
              <a:extLst>
                <a:ext uri="{FF2B5EF4-FFF2-40B4-BE49-F238E27FC236}">
                  <a16:creationId xmlns:a16="http://schemas.microsoft.com/office/drawing/2014/main" id="{BCA63129-6ED5-774E-9AD3-CA22104474D6}"/>
                </a:ext>
              </a:extLst>
            </p:cNvPr>
            <p:cNvSpPr txBox="1"/>
            <p:nvPr/>
          </p:nvSpPr>
          <p:spPr>
            <a:xfrm>
              <a:off x="0" y="2539333"/>
              <a:ext cx="8734500" cy="92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7875" tIns="145775" rIns="677875" bIns="8532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Estar en causal de "cesación de pagos" o "incapacidad de pago inminente".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Ser sujeto del régimen de la ley 1116 de 2006. 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aviso de solicitud deberá cumplir con los requisitos de la ley 1116 de 2006 frente a la solicitud de admisión.</a:t>
              </a:r>
              <a:endParaRPr/>
            </a:p>
          </p:txBody>
        </p:sp>
        <p:sp>
          <p:nvSpPr>
            <p:cNvPr id="40" name="Google Shape;404;p16">
              <a:extLst>
                <a:ext uri="{FF2B5EF4-FFF2-40B4-BE49-F238E27FC236}">
                  <a16:creationId xmlns:a16="http://schemas.microsoft.com/office/drawing/2014/main" id="{8F7669A4-ABFF-D8AB-F96A-85B0A89E68AB}"/>
                </a:ext>
              </a:extLst>
            </p:cNvPr>
            <p:cNvSpPr/>
            <p:nvPr/>
          </p:nvSpPr>
          <p:spPr>
            <a:xfrm>
              <a:off x="436721" y="2382364"/>
              <a:ext cx="6688200" cy="2604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05;p16">
              <a:extLst>
                <a:ext uri="{FF2B5EF4-FFF2-40B4-BE49-F238E27FC236}">
                  <a16:creationId xmlns:a16="http://schemas.microsoft.com/office/drawing/2014/main" id="{09FA329E-CE08-1B22-A9B0-B4E7E3E27F45}"/>
                </a:ext>
              </a:extLst>
            </p:cNvPr>
            <p:cNvSpPr txBox="1"/>
            <p:nvPr/>
          </p:nvSpPr>
          <p:spPr>
            <a:xfrm>
              <a:off x="449427" y="2395070"/>
              <a:ext cx="6662700" cy="2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1075" tIns="0" rIns="231075" bIns="0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es-CO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Requisitos</a:t>
              </a:r>
              <a:endParaRPr/>
            </a:p>
          </p:txBody>
        </p:sp>
        <p:sp>
          <p:nvSpPr>
            <p:cNvPr id="42" name="Google Shape;406;p16">
              <a:extLst>
                <a:ext uri="{FF2B5EF4-FFF2-40B4-BE49-F238E27FC236}">
                  <a16:creationId xmlns:a16="http://schemas.microsoft.com/office/drawing/2014/main" id="{77DE850D-3682-A593-687C-F2205F3D72EB}"/>
                </a:ext>
              </a:extLst>
            </p:cNvPr>
            <p:cNvSpPr/>
            <p:nvPr/>
          </p:nvSpPr>
          <p:spPr>
            <a:xfrm>
              <a:off x="0" y="3610959"/>
              <a:ext cx="8734500" cy="12570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07;p16">
              <a:extLst>
                <a:ext uri="{FF2B5EF4-FFF2-40B4-BE49-F238E27FC236}">
                  <a16:creationId xmlns:a16="http://schemas.microsoft.com/office/drawing/2014/main" id="{CB840286-5552-4B6B-8892-ED54FC9608FB}"/>
                </a:ext>
              </a:extLst>
            </p:cNvPr>
            <p:cNvSpPr txBox="1"/>
            <p:nvPr/>
          </p:nvSpPr>
          <p:spPr>
            <a:xfrm>
              <a:off x="0" y="3610959"/>
              <a:ext cx="8734500" cy="125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7875" tIns="145775" rIns="677875" bIns="8532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Aplican restricciones del art. 17 L. 1116/2006.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Suspensión de procesos ejecutivos, coactivos, restitución de tenencia y de ejecución de garantías en contra del deudor.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Deudor podrá suspender el pago de gastos de administración. Juez concursal no podrá ordenar levantamiento de medidas cautelares ni resolver disputas entre el deudor y acreedores.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Durante trámite no se podrá acudir a otro mecanismo de insolvencia.</a:t>
              </a:r>
              <a:endParaRPr/>
            </a:p>
          </p:txBody>
        </p:sp>
        <p:sp>
          <p:nvSpPr>
            <p:cNvPr id="44" name="Google Shape;408;p16">
              <a:extLst>
                <a:ext uri="{FF2B5EF4-FFF2-40B4-BE49-F238E27FC236}">
                  <a16:creationId xmlns:a16="http://schemas.microsoft.com/office/drawing/2014/main" id="{258EBDBE-1C44-A810-248A-E4E83F631687}"/>
                </a:ext>
              </a:extLst>
            </p:cNvPr>
            <p:cNvSpPr/>
            <p:nvPr/>
          </p:nvSpPr>
          <p:spPr>
            <a:xfrm>
              <a:off x="436721" y="3503233"/>
              <a:ext cx="6488400" cy="2109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09;p16">
              <a:extLst>
                <a:ext uri="{FF2B5EF4-FFF2-40B4-BE49-F238E27FC236}">
                  <a16:creationId xmlns:a16="http://schemas.microsoft.com/office/drawing/2014/main" id="{25F8F564-39A6-3BFE-19A4-F6964EB6CEAD}"/>
                </a:ext>
              </a:extLst>
            </p:cNvPr>
            <p:cNvSpPr txBox="1"/>
            <p:nvPr/>
          </p:nvSpPr>
          <p:spPr>
            <a:xfrm>
              <a:off x="447023" y="3513535"/>
              <a:ext cx="6467700" cy="19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1075" tIns="0" rIns="231075" bIns="0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es-CO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Efectos del inicio de la negociación de emergencia.</a:t>
              </a:r>
              <a:endParaRPr/>
            </a:p>
          </p:txBody>
        </p:sp>
        <p:sp>
          <p:nvSpPr>
            <p:cNvPr id="46" name="Google Shape;410;p16">
              <a:extLst>
                <a:ext uri="{FF2B5EF4-FFF2-40B4-BE49-F238E27FC236}">
                  <a16:creationId xmlns:a16="http://schemas.microsoft.com/office/drawing/2014/main" id="{FD82CF26-0E97-F2E7-F6FC-9B919E85B428}"/>
                </a:ext>
              </a:extLst>
            </p:cNvPr>
            <p:cNvSpPr/>
            <p:nvPr/>
          </p:nvSpPr>
          <p:spPr>
            <a:xfrm>
              <a:off x="0" y="5090829"/>
              <a:ext cx="8734500" cy="7719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11;p16">
              <a:extLst>
                <a:ext uri="{FF2B5EF4-FFF2-40B4-BE49-F238E27FC236}">
                  <a16:creationId xmlns:a16="http://schemas.microsoft.com/office/drawing/2014/main" id="{4883B37A-DBB1-1DE7-366E-2BD044BB0799}"/>
                </a:ext>
              </a:extLst>
            </p:cNvPr>
            <p:cNvSpPr txBox="1"/>
            <p:nvPr/>
          </p:nvSpPr>
          <p:spPr>
            <a:xfrm>
              <a:off x="0" y="5090829"/>
              <a:ext cx="8734500" cy="77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7875" tIns="145775" rIns="677875" bIns="8532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 se declarará la liquidación del deudor.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 se podrá intentar ninguno de los dos mecanismos por el término de un año.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Char char="•"/>
              </a:pPr>
              <a:r>
                <a:rPr lang="es-CO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 podrá solicitar la admisión a un proceso de insolvencia L.1116/2006.</a:t>
              </a:r>
              <a:endParaRPr/>
            </a:p>
          </p:txBody>
        </p:sp>
        <p:sp>
          <p:nvSpPr>
            <p:cNvPr id="48" name="Google Shape;412;p16">
              <a:extLst>
                <a:ext uri="{FF2B5EF4-FFF2-40B4-BE49-F238E27FC236}">
                  <a16:creationId xmlns:a16="http://schemas.microsoft.com/office/drawing/2014/main" id="{3C414E77-32EE-2F29-0275-B4B0F38572BB}"/>
                </a:ext>
              </a:extLst>
            </p:cNvPr>
            <p:cNvSpPr/>
            <p:nvPr/>
          </p:nvSpPr>
          <p:spPr>
            <a:xfrm>
              <a:off x="436721" y="4905609"/>
              <a:ext cx="6688200" cy="2307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13;p16">
              <a:extLst>
                <a:ext uri="{FF2B5EF4-FFF2-40B4-BE49-F238E27FC236}">
                  <a16:creationId xmlns:a16="http://schemas.microsoft.com/office/drawing/2014/main" id="{6F48B277-8F8C-0EAC-03FE-19213F77DBA3}"/>
                </a:ext>
              </a:extLst>
            </p:cNvPr>
            <p:cNvSpPr txBox="1"/>
            <p:nvPr/>
          </p:nvSpPr>
          <p:spPr>
            <a:xfrm>
              <a:off x="447986" y="4916874"/>
              <a:ext cx="6665700" cy="208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1075" tIns="0" rIns="231075" bIns="0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es-CO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Efectos del fracaso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0151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grpSp>
        <p:nvGrpSpPr>
          <p:cNvPr id="2" name="Google Shape;426;p17">
            <a:extLst>
              <a:ext uri="{FF2B5EF4-FFF2-40B4-BE49-F238E27FC236}">
                <a16:creationId xmlns:a16="http://schemas.microsoft.com/office/drawing/2014/main" id="{895F4DF3-79F3-1922-54C4-88A7B48C5972}"/>
              </a:ext>
            </a:extLst>
          </p:cNvPr>
          <p:cNvGrpSpPr/>
          <p:nvPr/>
        </p:nvGrpSpPr>
        <p:grpSpPr>
          <a:xfrm>
            <a:off x="3378200" y="448920"/>
            <a:ext cx="8694000" cy="5480401"/>
            <a:chOff x="0" y="114880"/>
            <a:chExt cx="8694000" cy="5480401"/>
          </a:xfrm>
        </p:grpSpPr>
        <p:sp>
          <p:nvSpPr>
            <p:cNvPr id="3" name="Google Shape;427;p17">
              <a:extLst>
                <a:ext uri="{FF2B5EF4-FFF2-40B4-BE49-F238E27FC236}">
                  <a16:creationId xmlns:a16="http://schemas.microsoft.com/office/drawing/2014/main" id="{1CEF439C-F1CC-F8A8-045D-E9266288F1AF}"/>
                </a:ext>
              </a:extLst>
            </p:cNvPr>
            <p:cNvSpPr/>
            <p:nvPr/>
          </p:nvSpPr>
          <p:spPr>
            <a:xfrm>
              <a:off x="0" y="336280"/>
              <a:ext cx="8694000" cy="17484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28;p17">
              <a:extLst>
                <a:ext uri="{FF2B5EF4-FFF2-40B4-BE49-F238E27FC236}">
                  <a16:creationId xmlns:a16="http://schemas.microsoft.com/office/drawing/2014/main" id="{B8F82033-4FC1-0DEE-D17B-B06B83C7536E}"/>
                </a:ext>
              </a:extLst>
            </p:cNvPr>
            <p:cNvSpPr txBox="1"/>
            <p:nvPr/>
          </p:nvSpPr>
          <p:spPr>
            <a:xfrm>
              <a:off x="0" y="336280"/>
              <a:ext cx="8694000" cy="174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4750" tIns="312400" rIns="674750" bIns="10667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 podrán aplazar los gastos de administración a partir del inicio de la negociación de emergencia. 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 se podrán aplazar: salarios, aportes parafiscales y obligaciones con el sistema de seguridad social.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 deudor deberá presentar un informe de los gastos de administración aplazados en la audiencia de confirmación del acuerdo. </a:t>
              </a:r>
              <a:endParaRPr dirty="0"/>
            </a:p>
          </p:txBody>
        </p:sp>
        <p:sp>
          <p:nvSpPr>
            <p:cNvPr id="6" name="Google Shape;429;p17">
              <a:extLst>
                <a:ext uri="{FF2B5EF4-FFF2-40B4-BE49-F238E27FC236}">
                  <a16:creationId xmlns:a16="http://schemas.microsoft.com/office/drawing/2014/main" id="{F611679B-2C35-1845-545C-392B05C3E820}"/>
                </a:ext>
              </a:extLst>
            </p:cNvPr>
            <p:cNvSpPr/>
            <p:nvPr/>
          </p:nvSpPr>
          <p:spPr>
            <a:xfrm>
              <a:off x="434700" y="114880"/>
              <a:ext cx="6085800" cy="4428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30;p17">
              <a:extLst>
                <a:ext uri="{FF2B5EF4-FFF2-40B4-BE49-F238E27FC236}">
                  <a16:creationId xmlns:a16="http://schemas.microsoft.com/office/drawing/2014/main" id="{0E746084-7B25-538B-ABBD-E0C92D3A0B88}"/>
                </a:ext>
              </a:extLst>
            </p:cNvPr>
            <p:cNvSpPr txBox="1"/>
            <p:nvPr/>
          </p:nvSpPr>
          <p:spPr>
            <a:xfrm>
              <a:off x="456316" y="136496"/>
              <a:ext cx="6042600" cy="39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025" tIns="0" rIns="2300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es-CO" sz="15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Características.</a:t>
              </a:r>
              <a:endParaRPr/>
            </a:p>
          </p:txBody>
        </p:sp>
        <p:sp>
          <p:nvSpPr>
            <p:cNvPr id="8" name="Google Shape;431;p17">
              <a:extLst>
                <a:ext uri="{FF2B5EF4-FFF2-40B4-BE49-F238E27FC236}">
                  <a16:creationId xmlns:a16="http://schemas.microsoft.com/office/drawing/2014/main" id="{A656658B-ADCA-5109-EEF5-ED967EA61E37}"/>
                </a:ext>
              </a:extLst>
            </p:cNvPr>
            <p:cNvSpPr/>
            <p:nvPr/>
          </p:nvSpPr>
          <p:spPr>
            <a:xfrm>
              <a:off x="0" y="2386930"/>
              <a:ext cx="8694000" cy="15594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32;p17">
              <a:extLst>
                <a:ext uri="{FF2B5EF4-FFF2-40B4-BE49-F238E27FC236}">
                  <a16:creationId xmlns:a16="http://schemas.microsoft.com/office/drawing/2014/main" id="{0D15895E-3B74-32C7-A8B8-3476F3E9B8AE}"/>
                </a:ext>
              </a:extLst>
            </p:cNvPr>
            <p:cNvSpPr txBox="1"/>
            <p:nvPr/>
          </p:nvSpPr>
          <p:spPr>
            <a:xfrm>
              <a:off x="0" y="2386930"/>
              <a:ext cx="8694000" cy="155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4750" tIns="312400" rIns="674750" bIns="10667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 aplazamiento no dará lugar al incumplimiento ni a la declaración de mora por incumplimiento.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 purga la mora de obligaciones vencidas con anterioridad a la admisión.</a:t>
              </a:r>
              <a:endParaRPr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 aplazamiento no produce efectos frente a las obligaciones incumplidas antes del inicio de la negociación de emergencia.</a:t>
              </a:r>
              <a:endParaRPr/>
            </a:p>
          </p:txBody>
        </p:sp>
        <p:sp>
          <p:nvSpPr>
            <p:cNvPr id="10" name="Google Shape;433;p17">
              <a:extLst>
                <a:ext uri="{FF2B5EF4-FFF2-40B4-BE49-F238E27FC236}">
                  <a16:creationId xmlns:a16="http://schemas.microsoft.com/office/drawing/2014/main" id="{750ED6E2-7447-C758-A798-4C592C2946EF}"/>
                </a:ext>
              </a:extLst>
            </p:cNvPr>
            <p:cNvSpPr/>
            <p:nvPr/>
          </p:nvSpPr>
          <p:spPr>
            <a:xfrm>
              <a:off x="434700" y="2165531"/>
              <a:ext cx="6085800" cy="4428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34;p17">
              <a:extLst>
                <a:ext uri="{FF2B5EF4-FFF2-40B4-BE49-F238E27FC236}">
                  <a16:creationId xmlns:a16="http://schemas.microsoft.com/office/drawing/2014/main" id="{5017D2C1-8E2B-D113-D468-F83B494EFC7B}"/>
                </a:ext>
              </a:extLst>
            </p:cNvPr>
            <p:cNvSpPr txBox="1"/>
            <p:nvPr/>
          </p:nvSpPr>
          <p:spPr>
            <a:xfrm>
              <a:off x="456316" y="2187147"/>
              <a:ext cx="6042600" cy="39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025" tIns="0" rIns="2300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es-CO" sz="15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Efectos del aplazamiento</a:t>
              </a:r>
              <a:endParaRPr/>
            </a:p>
          </p:txBody>
        </p:sp>
        <p:sp>
          <p:nvSpPr>
            <p:cNvPr id="12" name="Google Shape;435;p17">
              <a:extLst>
                <a:ext uri="{FF2B5EF4-FFF2-40B4-BE49-F238E27FC236}">
                  <a16:creationId xmlns:a16="http://schemas.microsoft.com/office/drawing/2014/main" id="{AFCDD5A3-0F08-ADF2-0AA8-5656914B392E}"/>
                </a:ext>
              </a:extLst>
            </p:cNvPr>
            <p:cNvSpPr/>
            <p:nvPr/>
          </p:nvSpPr>
          <p:spPr>
            <a:xfrm>
              <a:off x="0" y="4248581"/>
              <a:ext cx="8694000" cy="13467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36;p17">
              <a:extLst>
                <a:ext uri="{FF2B5EF4-FFF2-40B4-BE49-F238E27FC236}">
                  <a16:creationId xmlns:a16="http://schemas.microsoft.com/office/drawing/2014/main" id="{38460DD4-D419-2EB6-E9F4-AE60EE0E5FCA}"/>
                </a:ext>
              </a:extLst>
            </p:cNvPr>
            <p:cNvSpPr txBox="1"/>
            <p:nvPr/>
          </p:nvSpPr>
          <p:spPr>
            <a:xfrm>
              <a:off x="0" y="4248581"/>
              <a:ext cx="8694000" cy="1346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4750" tIns="312400" rIns="674750" bIns="106675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Deudor pagará dentro el mes siguiente a la confirmación/fracaso las obligaciones aplazadas.</a:t>
              </a:r>
              <a:endParaRPr dirty="0"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 acreedor podrá otorgar un plazo mayor al deudor para el pago.</a:t>
              </a:r>
              <a:endParaRPr dirty="0"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•"/>
              </a:pPr>
              <a:r>
                <a:rPr lang="es-CO" sz="15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caso de que el deudor no pague las obligaciones se entenderán vencidas desde la fecha original de vencimiento. </a:t>
              </a:r>
              <a:endParaRPr sz="1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437;p17">
              <a:extLst>
                <a:ext uri="{FF2B5EF4-FFF2-40B4-BE49-F238E27FC236}">
                  <a16:creationId xmlns:a16="http://schemas.microsoft.com/office/drawing/2014/main" id="{D2197C46-8FBA-CA8B-5217-B2BAD6FC8CC3}"/>
                </a:ext>
              </a:extLst>
            </p:cNvPr>
            <p:cNvSpPr/>
            <p:nvPr/>
          </p:nvSpPr>
          <p:spPr>
            <a:xfrm>
              <a:off x="434700" y="4027181"/>
              <a:ext cx="6085800" cy="4428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38;p17">
              <a:extLst>
                <a:ext uri="{FF2B5EF4-FFF2-40B4-BE49-F238E27FC236}">
                  <a16:creationId xmlns:a16="http://schemas.microsoft.com/office/drawing/2014/main" id="{9F51F97D-D1DE-C3DA-33E8-98D1A63E3A22}"/>
                </a:ext>
              </a:extLst>
            </p:cNvPr>
            <p:cNvSpPr txBox="1"/>
            <p:nvPr/>
          </p:nvSpPr>
          <p:spPr>
            <a:xfrm>
              <a:off x="456316" y="4048797"/>
              <a:ext cx="6042600" cy="39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025" tIns="0" rIns="23002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Calibri"/>
                <a:buNone/>
              </a:pPr>
              <a:r>
                <a:rPr lang="es-CO" sz="15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Efectos de la confirmación /fracaso de la negociación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3305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sp>
        <p:nvSpPr>
          <p:cNvPr id="16" name="Google Shape;449;p18">
            <a:extLst>
              <a:ext uri="{FF2B5EF4-FFF2-40B4-BE49-F238E27FC236}">
                <a16:creationId xmlns:a16="http://schemas.microsoft.com/office/drawing/2014/main" id="{C5E17C5F-E07B-BD2D-E2F4-8AF69A9DBC08}"/>
              </a:ext>
            </a:extLst>
          </p:cNvPr>
          <p:cNvSpPr txBox="1"/>
          <p:nvPr/>
        </p:nvSpPr>
        <p:spPr>
          <a:xfrm>
            <a:off x="3335848" y="760558"/>
            <a:ext cx="2368500" cy="4617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Aviso de intención de iniciar negociación de emergencia </a:t>
            </a:r>
            <a:endParaRPr dirty="0"/>
          </a:p>
        </p:txBody>
      </p:sp>
      <p:sp>
        <p:nvSpPr>
          <p:cNvPr id="17" name="Google Shape;451;p18">
            <a:extLst>
              <a:ext uri="{FF2B5EF4-FFF2-40B4-BE49-F238E27FC236}">
                <a16:creationId xmlns:a16="http://schemas.microsoft.com/office/drawing/2014/main" id="{FB6E4649-DDE3-33CF-8FA5-09DDD376408A}"/>
              </a:ext>
            </a:extLst>
          </p:cNvPr>
          <p:cNvSpPr txBox="1"/>
          <p:nvPr/>
        </p:nvSpPr>
        <p:spPr>
          <a:xfrm>
            <a:off x="6150474" y="575908"/>
            <a:ext cx="5736300" cy="831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/>
              <a:buAutoNum type="arabicPeriod"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El contenido del aviso se ajustará a lo establecido en la ley 1116/2006 frente a la solicitud de admisión.</a:t>
            </a:r>
            <a:endParaRPr dirty="0"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Arial"/>
              <a:buAutoNum type="arabicPeriod"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Deberá fundamentarse en la cesación de pagos o en la incapacidad de pago inminente. </a:t>
            </a:r>
            <a:endParaRPr dirty="0"/>
          </a:p>
        </p:txBody>
      </p:sp>
      <p:cxnSp>
        <p:nvCxnSpPr>
          <p:cNvPr id="18" name="Google Shape;450;p18">
            <a:extLst>
              <a:ext uri="{FF2B5EF4-FFF2-40B4-BE49-F238E27FC236}">
                <a16:creationId xmlns:a16="http://schemas.microsoft.com/office/drawing/2014/main" id="{D5B53A93-1819-256E-F647-9813BADECD11}"/>
              </a:ext>
            </a:extLst>
          </p:cNvPr>
          <p:cNvCxnSpPr/>
          <p:nvPr/>
        </p:nvCxnSpPr>
        <p:spPr>
          <a:xfrm>
            <a:off x="5795274" y="998965"/>
            <a:ext cx="355200" cy="6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468;p18">
            <a:extLst>
              <a:ext uri="{FF2B5EF4-FFF2-40B4-BE49-F238E27FC236}">
                <a16:creationId xmlns:a16="http://schemas.microsoft.com/office/drawing/2014/main" id="{A3D8FBB7-53E9-AE17-3485-54534DB2D40A}"/>
              </a:ext>
            </a:extLst>
          </p:cNvPr>
          <p:cNvSpPr txBox="1"/>
          <p:nvPr/>
        </p:nvSpPr>
        <p:spPr>
          <a:xfrm>
            <a:off x="3288576" y="1293020"/>
            <a:ext cx="2528100" cy="1015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Jueces competentes:</a:t>
            </a:r>
            <a:endParaRPr dirty="0"/>
          </a:p>
          <a:p>
            <a:pPr marL="228600" marR="0" lvl="0" indent="-228600" algn="just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Calibri"/>
              <a:buAutoNum type="arabicPeriod"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Superintendencia de Sociedades.</a:t>
            </a:r>
            <a:endParaRPr dirty="0"/>
          </a:p>
          <a:p>
            <a:pPr marL="228600" marR="0" lvl="0" indent="-228600" algn="just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buFont typeface="Calibri"/>
              <a:buAutoNum type="arabicPeriod"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Juez Civil del Circuito del domicilio del deudor. </a:t>
            </a:r>
            <a:endParaRPr dirty="0"/>
          </a:p>
        </p:txBody>
      </p:sp>
      <p:cxnSp>
        <p:nvCxnSpPr>
          <p:cNvPr id="20" name="Google Shape;452;p18">
            <a:extLst>
              <a:ext uri="{FF2B5EF4-FFF2-40B4-BE49-F238E27FC236}">
                <a16:creationId xmlns:a16="http://schemas.microsoft.com/office/drawing/2014/main" id="{D0B76A73-6421-03F4-B22A-9CBA927C6A04}"/>
              </a:ext>
            </a:extLst>
          </p:cNvPr>
          <p:cNvCxnSpPr/>
          <p:nvPr/>
        </p:nvCxnSpPr>
        <p:spPr>
          <a:xfrm>
            <a:off x="9003288" y="1415835"/>
            <a:ext cx="2100" cy="3561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1" name="Google Shape;453;p18">
            <a:extLst>
              <a:ext uri="{FF2B5EF4-FFF2-40B4-BE49-F238E27FC236}">
                <a16:creationId xmlns:a16="http://schemas.microsoft.com/office/drawing/2014/main" id="{A079E5C8-00D9-C472-A87D-07A4DD97B20F}"/>
              </a:ext>
            </a:extLst>
          </p:cNvPr>
          <p:cNvSpPr txBox="1"/>
          <p:nvPr/>
        </p:nvSpPr>
        <p:spPr>
          <a:xfrm>
            <a:off x="7898124" y="1782857"/>
            <a:ext cx="2241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3 días verificará completitud de documentación  </a:t>
            </a:r>
            <a:endParaRPr dirty="0"/>
          </a:p>
        </p:txBody>
      </p:sp>
      <p:cxnSp>
        <p:nvCxnSpPr>
          <p:cNvPr id="22" name="Google Shape;456;p18">
            <a:extLst>
              <a:ext uri="{FF2B5EF4-FFF2-40B4-BE49-F238E27FC236}">
                <a16:creationId xmlns:a16="http://schemas.microsoft.com/office/drawing/2014/main" id="{0098A325-52F9-36BB-A6F6-674298A3AC56}"/>
              </a:ext>
            </a:extLst>
          </p:cNvPr>
          <p:cNvCxnSpPr/>
          <p:nvPr/>
        </p:nvCxnSpPr>
        <p:spPr>
          <a:xfrm flipH="1">
            <a:off x="7179475" y="2309862"/>
            <a:ext cx="1678200" cy="2241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" name="Google Shape;458;p18">
            <a:extLst>
              <a:ext uri="{FF2B5EF4-FFF2-40B4-BE49-F238E27FC236}">
                <a16:creationId xmlns:a16="http://schemas.microsoft.com/office/drawing/2014/main" id="{15A33B44-98E0-FB50-7A17-01EF2D6B249B}"/>
              </a:ext>
            </a:extLst>
          </p:cNvPr>
          <p:cNvCxnSpPr/>
          <p:nvPr/>
        </p:nvCxnSpPr>
        <p:spPr>
          <a:xfrm>
            <a:off x="8909437" y="2327643"/>
            <a:ext cx="1653000" cy="2328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4" name="Google Shape;454;p18">
            <a:extLst>
              <a:ext uri="{FF2B5EF4-FFF2-40B4-BE49-F238E27FC236}">
                <a16:creationId xmlns:a16="http://schemas.microsoft.com/office/drawing/2014/main" id="{A39CBB31-A5D6-6C71-F947-EEC885CA82AE}"/>
              </a:ext>
            </a:extLst>
          </p:cNvPr>
          <p:cNvSpPr txBox="1"/>
          <p:nvPr/>
        </p:nvSpPr>
        <p:spPr>
          <a:xfrm>
            <a:off x="4938475" y="2630070"/>
            <a:ext cx="2241000" cy="2769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Documentación completa</a:t>
            </a:r>
            <a:endParaRPr dirty="0"/>
          </a:p>
        </p:txBody>
      </p:sp>
      <p:sp>
        <p:nvSpPr>
          <p:cNvPr id="25" name="Google Shape;457;p18">
            <a:extLst>
              <a:ext uri="{FF2B5EF4-FFF2-40B4-BE49-F238E27FC236}">
                <a16:creationId xmlns:a16="http://schemas.microsoft.com/office/drawing/2014/main" id="{8A618FD1-3D02-318A-26AF-D1524B0DEB3E}"/>
              </a:ext>
            </a:extLst>
          </p:cNvPr>
          <p:cNvSpPr txBox="1"/>
          <p:nvPr/>
        </p:nvSpPr>
        <p:spPr>
          <a:xfrm>
            <a:off x="9271500" y="2657016"/>
            <a:ext cx="2920500" cy="2769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Documentación incompleta</a:t>
            </a:r>
            <a:endParaRPr/>
          </a:p>
        </p:txBody>
      </p:sp>
      <p:cxnSp>
        <p:nvCxnSpPr>
          <p:cNvPr id="26" name="Google Shape;467;p18">
            <a:extLst>
              <a:ext uri="{FF2B5EF4-FFF2-40B4-BE49-F238E27FC236}">
                <a16:creationId xmlns:a16="http://schemas.microsoft.com/office/drawing/2014/main" id="{BD5E59B3-3E98-8716-A348-2E5DEE6E0868}"/>
              </a:ext>
            </a:extLst>
          </p:cNvPr>
          <p:cNvCxnSpPr/>
          <p:nvPr/>
        </p:nvCxnSpPr>
        <p:spPr>
          <a:xfrm flipH="1">
            <a:off x="4028521" y="2935614"/>
            <a:ext cx="2331600" cy="4182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7" name="Google Shape;455;p18">
            <a:extLst>
              <a:ext uri="{FF2B5EF4-FFF2-40B4-BE49-F238E27FC236}">
                <a16:creationId xmlns:a16="http://schemas.microsoft.com/office/drawing/2014/main" id="{BFB57468-05A8-5F10-5270-605D3C36E3EA}"/>
              </a:ext>
            </a:extLst>
          </p:cNvPr>
          <p:cNvSpPr txBox="1"/>
          <p:nvPr/>
        </p:nvSpPr>
        <p:spPr>
          <a:xfrm>
            <a:off x="3467582" y="3511986"/>
            <a:ext cx="2241000" cy="461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Inicio de la Negociación de Emergenia</a:t>
            </a:r>
            <a:endParaRPr/>
          </a:p>
        </p:txBody>
      </p:sp>
      <p:cxnSp>
        <p:nvCxnSpPr>
          <p:cNvPr id="28" name="Google Shape;469;p18">
            <a:extLst>
              <a:ext uri="{FF2B5EF4-FFF2-40B4-BE49-F238E27FC236}">
                <a16:creationId xmlns:a16="http://schemas.microsoft.com/office/drawing/2014/main" id="{BA9D8348-A11F-CAF7-57B4-94D3E9CEA0B0}"/>
              </a:ext>
            </a:extLst>
          </p:cNvPr>
          <p:cNvCxnSpPr/>
          <p:nvPr/>
        </p:nvCxnSpPr>
        <p:spPr>
          <a:xfrm flipH="1">
            <a:off x="10674750" y="3007312"/>
            <a:ext cx="57000" cy="3915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9" name="Google Shape;461;p18">
            <a:extLst>
              <a:ext uri="{FF2B5EF4-FFF2-40B4-BE49-F238E27FC236}">
                <a16:creationId xmlns:a16="http://schemas.microsoft.com/office/drawing/2014/main" id="{6EEB28EE-91BC-6025-6349-99C36156CB5B}"/>
              </a:ext>
            </a:extLst>
          </p:cNvPr>
          <p:cNvSpPr/>
          <p:nvPr/>
        </p:nvSpPr>
        <p:spPr>
          <a:xfrm>
            <a:off x="10193678" y="3336224"/>
            <a:ext cx="603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s-CO" sz="12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días</a:t>
            </a:r>
            <a:endParaRPr dirty="0"/>
          </a:p>
        </p:txBody>
      </p:sp>
      <p:cxnSp>
        <p:nvCxnSpPr>
          <p:cNvPr id="30" name="Google Shape;460;p18">
            <a:extLst>
              <a:ext uri="{FF2B5EF4-FFF2-40B4-BE49-F238E27FC236}">
                <a16:creationId xmlns:a16="http://schemas.microsoft.com/office/drawing/2014/main" id="{2ABEF4E1-3AF2-171B-39C5-A90CF9A9451E}"/>
              </a:ext>
            </a:extLst>
          </p:cNvPr>
          <p:cNvCxnSpPr/>
          <p:nvPr/>
        </p:nvCxnSpPr>
        <p:spPr>
          <a:xfrm flipH="1">
            <a:off x="8909437" y="3515894"/>
            <a:ext cx="1296600" cy="1269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1" name="Google Shape;459;p18">
            <a:extLst>
              <a:ext uri="{FF2B5EF4-FFF2-40B4-BE49-F238E27FC236}">
                <a16:creationId xmlns:a16="http://schemas.microsoft.com/office/drawing/2014/main" id="{ED49308A-B637-0BEC-169A-9EA28858DAA7}"/>
              </a:ext>
            </a:extLst>
          </p:cNvPr>
          <p:cNvSpPr txBox="1"/>
          <p:nvPr/>
        </p:nvSpPr>
        <p:spPr>
          <a:xfrm>
            <a:off x="7460729" y="3570370"/>
            <a:ext cx="1336500" cy="4617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Complete la documentación</a:t>
            </a:r>
            <a:endParaRPr dirty="0"/>
          </a:p>
        </p:txBody>
      </p:sp>
      <p:cxnSp>
        <p:nvCxnSpPr>
          <p:cNvPr id="32" name="Google Shape;462;p18">
            <a:extLst>
              <a:ext uri="{FF2B5EF4-FFF2-40B4-BE49-F238E27FC236}">
                <a16:creationId xmlns:a16="http://schemas.microsoft.com/office/drawing/2014/main" id="{CF8CA021-E01D-197B-6DBD-F6763EB043F2}"/>
              </a:ext>
            </a:extLst>
          </p:cNvPr>
          <p:cNvCxnSpPr/>
          <p:nvPr/>
        </p:nvCxnSpPr>
        <p:spPr>
          <a:xfrm rot="10800000">
            <a:off x="5899851" y="3775873"/>
            <a:ext cx="1550700" cy="165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3" name="Google Shape;465;p18">
            <a:extLst>
              <a:ext uri="{FF2B5EF4-FFF2-40B4-BE49-F238E27FC236}">
                <a16:creationId xmlns:a16="http://schemas.microsoft.com/office/drawing/2014/main" id="{940C322E-1C33-3F8E-A546-D92F5B821591}"/>
              </a:ext>
            </a:extLst>
          </p:cNvPr>
          <p:cNvCxnSpPr/>
          <p:nvPr/>
        </p:nvCxnSpPr>
        <p:spPr>
          <a:xfrm>
            <a:off x="10674750" y="3613124"/>
            <a:ext cx="548400" cy="1596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4" name="Google Shape;464;p18">
            <a:extLst>
              <a:ext uri="{FF2B5EF4-FFF2-40B4-BE49-F238E27FC236}">
                <a16:creationId xmlns:a16="http://schemas.microsoft.com/office/drawing/2014/main" id="{C8EB9600-D12D-6A45-B9AC-31DCDE35D4E2}"/>
              </a:ext>
            </a:extLst>
          </p:cNvPr>
          <p:cNvSpPr txBox="1"/>
          <p:nvPr/>
        </p:nvSpPr>
        <p:spPr>
          <a:xfrm>
            <a:off x="10390901" y="3843974"/>
            <a:ext cx="1732500" cy="6462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completa  la documentación / no da respuesta</a:t>
            </a:r>
            <a:endParaRPr/>
          </a:p>
        </p:txBody>
      </p:sp>
      <p:cxnSp>
        <p:nvCxnSpPr>
          <p:cNvPr id="35" name="Google Shape;466;p18">
            <a:extLst>
              <a:ext uri="{FF2B5EF4-FFF2-40B4-BE49-F238E27FC236}">
                <a16:creationId xmlns:a16="http://schemas.microsoft.com/office/drawing/2014/main" id="{D81773EA-FD79-C9F6-21B1-66636523048A}"/>
              </a:ext>
            </a:extLst>
          </p:cNvPr>
          <p:cNvCxnSpPr/>
          <p:nvPr/>
        </p:nvCxnSpPr>
        <p:spPr>
          <a:xfrm flipH="1">
            <a:off x="11223150" y="4525838"/>
            <a:ext cx="3000" cy="2175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6" name="Google Shape;463;p18">
            <a:extLst>
              <a:ext uri="{FF2B5EF4-FFF2-40B4-BE49-F238E27FC236}">
                <a16:creationId xmlns:a16="http://schemas.microsoft.com/office/drawing/2014/main" id="{3DE09E4C-8CDA-58E9-3401-7CC86E54A37F}"/>
              </a:ext>
            </a:extLst>
          </p:cNvPr>
          <p:cNvSpPr txBox="1"/>
          <p:nvPr/>
        </p:nvSpPr>
        <p:spPr>
          <a:xfrm>
            <a:off x="10353900" y="4728815"/>
            <a:ext cx="1738500" cy="461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Fracaso de la negociación</a:t>
            </a:r>
            <a:endParaRPr/>
          </a:p>
        </p:txBody>
      </p:sp>
      <p:cxnSp>
        <p:nvCxnSpPr>
          <p:cNvPr id="37" name="Google Shape;471;p18">
            <a:extLst>
              <a:ext uri="{FF2B5EF4-FFF2-40B4-BE49-F238E27FC236}">
                <a16:creationId xmlns:a16="http://schemas.microsoft.com/office/drawing/2014/main" id="{F4A968F4-0B53-FF47-FEDC-C294B86A2BD0}"/>
              </a:ext>
            </a:extLst>
          </p:cNvPr>
          <p:cNvCxnSpPr/>
          <p:nvPr/>
        </p:nvCxnSpPr>
        <p:spPr>
          <a:xfrm flipH="1">
            <a:off x="4499443" y="3989157"/>
            <a:ext cx="39600" cy="3912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8" name="Google Shape;470;p18">
            <a:extLst>
              <a:ext uri="{FF2B5EF4-FFF2-40B4-BE49-F238E27FC236}">
                <a16:creationId xmlns:a16="http://schemas.microsoft.com/office/drawing/2014/main" id="{04DF6FDF-7F63-8FC5-6E8D-7A0CAF8C7361}"/>
              </a:ext>
            </a:extLst>
          </p:cNvPr>
          <p:cNvSpPr/>
          <p:nvPr/>
        </p:nvSpPr>
        <p:spPr>
          <a:xfrm>
            <a:off x="3697532" y="4167734"/>
            <a:ext cx="765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3 meses</a:t>
            </a:r>
            <a:endParaRPr dirty="0"/>
          </a:p>
        </p:txBody>
      </p:sp>
      <p:sp>
        <p:nvSpPr>
          <p:cNvPr id="39" name="Google Shape;480;p18">
            <a:extLst>
              <a:ext uri="{FF2B5EF4-FFF2-40B4-BE49-F238E27FC236}">
                <a16:creationId xmlns:a16="http://schemas.microsoft.com/office/drawing/2014/main" id="{8B74795A-81EE-9F18-44C3-99953E82E073}"/>
              </a:ext>
            </a:extLst>
          </p:cNvPr>
          <p:cNvSpPr txBox="1"/>
          <p:nvPr/>
        </p:nvSpPr>
        <p:spPr>
          <a:xfrm>
            <a:off x="2402052" y="4032070"/>
            <a:ext cx="1250100" cy="5541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Acreedores podrán presentar objeciones.</a:t>
            </a:r>
            <a:endParaRPr/>
          </a:p>
        </p:txBody>
      </p:sp>
      <p:cxnSp>
        <p:nvCxnSpPr>
          <p:cNvPr id="40" name="Google Shape;475;p18">
            <a:extLst>
              <a:ext uri="{FF2B5EF4-FFF2-40B4-BE49-F238E27FC236}">
                <a16:creationId xmlns:a16="http://schemas.microsoft.com/office/drawing/2014/main" id="{29B62DD5-07F0-7288-B69F-EFE14BFA4D55}"/>
              </a:ext>
            </a:extLst>
          </p:cNvPr>
          <p:cNvCxnSpPr/>
          <p:nvPr/>
        </p:nvCxnSpPr>
        <p:spPr>
          <a:xfrm rot="10800000" flipH="1">
            <a:off x="4620775" y="4306184"/>
            <a:ext cx="317700" cy="108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1" name="Google Shape;474;p18">
            <a:extLst>
              <a:ext uri="{FF2B5EF4-FFF2-40B4-BE49-F238E27FC236}">
                <a16:creationId xmlns:a16="http://schemas.microsoft.com/office/drawing/2014/main" id="{DFE7A835-E633-9666-A452-24651BC925DB}"/>
              </a:ext>
            </a:extLst>
          </p:cNvPr>
          <p:cNvSpPr txBox="1"/>
          <p:nvPr/>
        </p:nvSpPr>
        <p:spPr>
          <a:xfrm>
            <a:off x="586593" y="2949434"/>
            <a:ext cx="1671000" cy="6462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Deudor no presenta el acuerdo de reorganización</a:t>
            </a:r>
            <a:endParaRPr/>
          </a:p>
        </p:txBody>
      </p:sp>
      <p:cxnSp>
        <p:nvCxnSpPr>
          <p:cNvPr id="42" name="Google Shape;478;p18">
            <a:extLst>
              <a:ext uri="{FF2B5EF4-FFF2-40B4-BE49-F238E27FC236}">
                <a16:creationId xmlns:a16="http://schemas.microsoft.com/office/drawing/2014/main" id="{F8B3EAC0-0197-2560-0CE1-78E34F0654DD}"/>
              </a:ext>
            </a:extLst>
          </p:cNvPr>
          <p:cNvCxnSpPr/>
          <p:nvPr/>
        </p:nvCxnSpPr>
        <p:spPr>
          <a:xfrm>
            <a:off x="3902971" y="5530178"/>
            <a:ext cx="251100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3" name="Google Shape;479;p18">
            <a:extLst>
              <a:ext uri="{FF2B5EF4-FFF2-40B4-BE49-F238E27FC236}">
                <a16:creationId xmlns:a16="http://schemas.microsoft.com/office/drawing/2014/main" id="{F0E01BFF-0C45-43E9-91BC-FC9F5D0C66B9}"/>
              </a:ext>
            </a:extLst>
          </p:cNvPr>
          <p:cNvSpPr txBox="1"/>
          <p:nvPr/>
        </p:nvSpPr>
        <p:spPr>
          <a:xfrm>
            <a:off x="4251370" y="5306190"/>
            <a:ext cx="1738500" cy="461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Fracaso de la negociación</a:t>
            </a:r>
            <a:endParaRPr/>
          </a:p>
        </p:txBody>
      </p:sp>
      <p:cxnSp>
        <p:nvCxnSpPr>
          <p:cNvPr id="44" name="Google Shape;473;p18">
            <a:extLst>
              <a:ext uri="{FF2B5EF4-FFF2-40B4-BE49-F238E27FC236}">
                <a16:creationId xmlns:a16="http://schemas.microsoft.com/office/drawing/2014/main" id="{77367064-33D7-4F4E-1F46-8880B9020FA5}"/>
              </a:ext>
            </a:extLst>
          </p:cNvPr>
          <p:cNvCxnSpPr/>
          <p:nvPr/>
        </p:nvCxnSpPr>
        <p:spPr>
          <a:xfrm>
            <a:off x="3007995" y="4586170"/>
            <a:ext cx="0" cy="6480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5" name="Google Shape;472;p18">
            <a:extLst>
              <a:ext uri="{FF2B5EF4-FFF2-40B4-BE49-F238E27FC236}">
                <a16:creationId xmlns:a16="http://schemas.microsoft.com/office/drawing/2014/main" id="{96EFCD6A-5324-0A5B-4461-DD73D00204A4}"/>
              </a:ext>
            </a:extLst>
          </p:cNvPr>
          <p:cNvSpPr txBox="1"/>
          <p:nvPr/>
        </p:nvSpPr>
        <p:spPr>
          <a:xfrm>
            <a:off x="2219802" y="5254328"/>
            <a:ext cx="1614600" cy="6462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Deudor presenta el acuerdo de reorganización</a:t>
            </a:r>
            <a:endParaRPr dirty="0"/>
          </a:p>
        </p:txBody>
      </p:sp>
      <p:cxnSp>
        <p:nvCxnSpPr>
          <p:cNvPr id="46" name="Google Shape;477;p18">
            <a:extLst>
              <a:ext uri="{FF2B5EF4-FFF2-40B4-BE49-F238E27FC236}">
                <a16:creationId xmlns:a16="http://schemas.microsoft.com/office/drawing/2014/main" id="{45D493FB-6AC6-60C4-F8DE-8D81399BB830}"/>
              </a:ext>
            </a:extLst>
          </p:cNvPr>
          <p:cNvCxnSpPr/>
          <p:nvPr/>
        </p:nvCxnSpPr>
        <p:spPr>
          <a:xfrm>
            <a:off x="3027020" y="5994411"/>
            <a:ext cx="0" cy="1821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7" name="Google Shape;476;p18">
            <a:extLst>
              <a:ext uri="{FF2B5EF4-FFF2-40B4-BE49-F238E27FC236}">
                <a16:creationId xmlns:a16="http://schemas.microsoft.com/office/drawing/2014/main" id="{27089DB3-F990-8AAB-6BE4-24F05E2FC0AB}"/>
              </a:ext>
            </a:extLst>
          </p:cNvPr>
          <p:cNvSpPr txBox="1"/>
          <p:nvPr/>
        </p:nvSpPr>
        <p:spPr>
          <a:xfrm>
            <a:off x="499757" y="5495386"/>
            <a:ext cx="1614600" cy="2769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Audiencia</a:t>
            </a:r>
            <a:endParaRPr/>
          </a:p>
        </p:txBody>
      </p:sp>
      <p:sp>
        <p:nvSpPr>
          <p:cNvPr id="48" name="Google Shape;481;p18">
            <a:extLst>
              <a:ext uri="{FF2B5EF4-FFF2-40B4-BE49-F238E27FC236}">
                <a16:creationId xmlns:a16="http://schemas.microsoft.com/office/drawing/2014/main" id="{31673B4D-CC8C-03AB-765F-10CDD3DAF71D}"/>
              </a:ext>
            </a:extLst>
          </p:cNvPr>
          <p:cNvSpPr txBox="1"/>
          <p:nvPr/>
        </p:nvSpPr>
        <p:spPr>
          <a:xfrm>
            <a:off x="523480" y="5941556"/>
            <a:ext cx="2985300" cy="8310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AutoNum type="arabicPeriod"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 </a:t>
            </a:r>
            <a:r>
              <a:rPr lang="es-CO" sz="12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resolveran</a:t>
            </a: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las objeciones.</a:t>
            </a:r>
            <a:endParaRPr dirty="0"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AutoNum type="arabicPeriod"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Juez oirá a los acreedores disidentes</a:t>
            </a:r>
            <a:endParaRPr dirty="0"/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AutoNum type="arabicPeriod"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Juez realizará control de legalidad</a:t>
            </a:r>
            <a:endParaRPr dirty="0"/>
          </a:p>
        </p:txBody>
      </p:sp>
      <p:cxnSp>
        <p:nvCxnSpPr>
          <p:cNvPr id="49" name="Google Shape;485;p18">
            <a:extLst>
              <a:ext uri="{FF2B5EF4-FFF2-40B4-BE49-F238E27FC236}">
                <a16:creationId xmlns:a16="http://schemas.microsoft.com/office/drawing/2014/main" id="{9010F30E-1461-FC6A-9D77-57C67968F818}"/>
              </a:ext>
            </a:extLst>
          </p:cNvPr>
          <p:cNvCxnSpPr/>
          <p:nvPr/>
        </p:nvCxnSpPr>
        <p:spPr>
          <a:xfrm rot="10800000" flipH="1">
            <a:off x="3664716" y="6062694"/>
            <a:ext cx="417600" cy="370500"/>
          </a:xfrm>
          <a:prstGeom prst="straightConnector1">
            <a:avLst/>
          </a:prstGeom>
          <a:noFill/>
          <a:ln w="38100" cap="flat" cmpd="sng">
            <a:solidFill>
              <a:schemeClr val="bg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0" name="Google Shape;486;p18">
            <a:extLst>
              <a:ext uri="{FF2B5EF4-FFF2-40B4-BE49-F238E27FC236}">
                <a16:creationId xmlns:a16="http://schemas.microsoft.com/office/drawing/2014/main" id="{21147013-8FCB-82B5-F40D-F3DBEE095988}"/>
              </a:ext>
            </a:extLst>
          </p:cNvPr>
          <p:cNvCxnSpPr/>
          <p:nvPr/>
        </p:nvCxnSpPr>
        <p:spPr>
          <a:xfrm>
            <a:off x="3694171" y="6445253"/>
            <a:ext cx="417600" cy="275700"/>
          </a:xfrm>
          <a:prstGeom prst="straightConnector1">
            <a:avLst/>
          </a:prstGeom>
          <a:noFill/>
          <a:ln w="38100" cap="flat" cmpd="sng">
            <a:solidFill>
              <a:schemeClr val="bg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1" name="Google Shape;484;p18">
            <a:extLst>
              <a:ext uri="{FF2B5EF4-FFF2-40B4-BE49-F238E27FC236}">
                <a16:creationId xmlns:a16="http://schemas.microsoft.com/office/drawing/2014/main" id="{EAE7D10C-304A-9CD4-1655-AB10BF549242}"/>
              </a:ext>
            </a:extLst>
          </p:cNvPr>
          <p:cNvSpPr txBox="1"/>
          <p:nvPr/>
        </p:nvSpPr>
        <p:spPr>
          <a:xfrm>
            <a:off x="4248572" y="5832304"/>
            <a:ext cx="1296600" cy="4617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confirma el acuerdo</a:t>
            </a:r>
            <a:endParaRPr dirty="0"/>
          </a:p>
        </p:txBody>
      </p:sp>
      <p:sp>
        <p:nvSpPr>
          <p:cNvPr id="52" name="Google Shape;483;p18">
            <a:extLst>
              <a:ext uri="{FF2B5EF4-FFF2-40B4-BE49-F238E27FC236}">
                <a16:creationId xmlns:a16="http://schemas.microsoft.com/office/drawing/2014/main" id="{4B3499DD-8232-84E0-0154-4886F1E64BF5}"/>
              </a:ext>
            </a:extLst>
          </p:cNvPr>
          <p:cNvSpPr txBox="1"/>
          <p:nvPr/>
        </p:nvSpPr>
        <p:spPr>
          <a:xfrm>
            <a:off x="4251694" y="6326942"/>
            <a:ext cx="1296600" cy="461700"/>
          </a:xfrm>
          <a:prstGeom prst="rect">
            <a:avLst/>
          </a:prstGeom>
          <a:solidFill>
            <a:schemeClr val="accent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Confirma el acuerdo</a:t>
            </a:r>
            <a:endParaRPr dirty="0"/>
          </a:p>
        </p:txBody>
      </p:sp>
      <p:cxnSp>
        <p:nvCxnSpPr>
          <p:cNvPr id="53" name="Google Shape;488;p18">
            <a:extLst>
              <a:ext uri="{FF2B5EF4-FFF2-40B4-BE49-F238E27FC236}">
                <a16:creationId xmlns:a16="http://schemas.microsoft.com/office/drawing/2014/main" id="{1DB7CD84-BAF3-621F-4947-C58650D5D7CA}"/>
              </a:ext>
            </a:extLst>
          </p:cNvPr>
          <p:cNvCxnSpPr/>
          <p:nvPr/>
        </p:nvCxnSpPr>
        <p:spPr>
          <a:xfrm>
            <a:off x="6150474" y="5900528"/>
            <a:ext cx="388800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4" name="Google Shape;490;p18">
            <a:extLst>
              <a:ext uri="{FF2B5EF4-FFF2-40B4-BE49-F238E27FC236}">
                <a16:creationId xmlns:a16="http://schemas.microsoft.com/office/drawing/2014/main" id="{AD69B82C-4768-775F-5D0F-D2FCA2EBE4D5}"/>
              </a:ext>
            </a:extLst>
          </p:cNvPr>
          <p:cNvCxnSpPr/>
          <p:nvPr/>
        </p:nvCxnSpPr>
        <p:spPr>
          <a:xfrm>
            <a:off x="7392984" y="6407361"/>
            <a:ext cx="391500" cy="240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5" name="Google Shape;487;p18">
            <a:extLst>
              <a:ext uri="{FF2B5EF4-FFF2-40B4-BE49-F238E27FC236}">
                <a16:creationId xmlns:a16="http://schemas.microsoft.com/office/drawing/2014/main" id="{F54D550A-5E28-84E7-B65C-DAC34F68A3A6}"/>
              </a:ext>
            </a:extLst>
          </p:cNvPr>
          <p:cNvSpPr txBox="1"/>
          <p:nvPr/>
        </p:nvSpPr>
        <p:spPr>
          <a:xfrm>
            <a:off x="5606932" y="5846712"/>
            <a:ext cx="1358825" cy="461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Fracaso de la negociación</a:t>
            </a:r>
            <a:endParaRPr dirty="0"/>
          </a:p>
        </p:txBody>
      </p:sp>
      <p:sp>
        <p:nvSpPr>
          <p:cNvPr id="56" name="Google Shape;489;p18">
            <a:extLst>
              <a:ext uri="{FF2B5EF4-FFF2-40B4-BE49-F238E27FC236}">
                <a16:creationId xmlns:a16="http://schemas.microsoft.com/office/drawing/2014/main" id="{AFD642DC-9019-6D8E-B1F4-0FABD084E91B}"/>
              </a:ext>
            </a:extLst>
          </p:cNvPr>
          <p:cNvSpPr txBox="1"/>
          <p:nvPr/>
        </p:nvSpPr>
        <p:spPr>
          <a:xfrm>
            <a:off x="5616658" y="6337283"/>
            <a:ext cx="1349100" cy="4617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Efectos artículo 36. L.1116/2006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45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grpSp>
        <p:nvGrpSpPr>
          <p:cNvPr id="16" name="Google Shape;503;p19">
            <a:extLst>
              <a:ext uri="{FF2B5EF4-FFF2-40B4-BE49-F238E27FC236}">
                <a16:creationId xmlns:a16="http://schemas.microsoft.com/office/drawing/2014/main" id="{AFEB8F9B-6195-079E-33C3-93803A88A69F}"/>
              </a:ext>
            </a:extLst>
          </p:cNvPr>
          <p:cNvGrpSpPr/>
          <p:nvPr/>
        </p:nvGrpSpPr>
        <p:grpSpPr>
          <a:xfrm>
            <a:off x="3370643" y="411773"/>
            <a:ext cx="8708100" cy="5485651"/>
            <a:chOff x="0" y="11033"/>
            <a:chExt cx="8708100" cy="5485651"/>
          </a:xfrm>
        </p:grpSpPr>
        <p:sp>
          <p:nvSpPr>
            <p:cNvPr id="17" name="Google Shape;504;p19">
              <a:extLst>
                <a:ext uri="{FF2B5EF4-FFF2-40B4-BE49-F238E27FC236}">
                  <a16:creationId xmlns:a16="http://schemas.microsoft.com/office/drawing/2014/main" id="{7D15890B-159E-CF64-B1D7-E95AC152E87E}"/>
                </a:ext>
              </a:extLst>
            </p:cNvPr>
            <p:cNvSpPr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05;p19">
              <a:extLst>
                <a:ext uri="{FF2B5EF4-FFF2-40B4-BE49-F238E27FC236}">
                  <a16:creationId xmlns:a16="http://schemas.microsoft.com/office/drawing/2014/main" id="{E3C056D8-F40B-48EA-5104-ACA3238C741B}"/>
                </a:ext>
              </a:extLst>
            </p:cNvPr>
            <p:cNvSpPr txBox="1"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114300" marR="0" lvl="1" indent="-1143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Fijar un aviso del inicio del trámite, incluyendo el término de duración del mismo, en un lugar visible de su sede principal, sucursales y página web.</a:t>
              </a: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Informar a todos los acreedores (o a los pertenecientes a las categorías objeto de negociación) por correo electrónico o físico sobre el inicio del trámite.</a:t>
              </a:r>
              <a:endParaRPr dirty="0"/>
            </a:p>
            <a:p>
              <a:pPr marL="228600" marR="0" lvl="2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 el caso del P.R.E. deberá informar los datos de la Cámara de Comercio y del mediador.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Informar a los despachos judiciales y entidades que conozcan de procesos ejecutivos, restitución de bienes, jurisdicción coactiva y de cobros, para que suspendan los procesos.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Inscribir el formulario de ejecución concursal en el Registro de Garantías Mobiliarias de la ley 1676.</a:t>
              </a:r>
              <a:endParaRPr dirty="0"/>
            </a:p>
            <a:p>
              <a:pPr marL="114300" marR="0" lvl="1" indent="-114300" algn="just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AutoNum type="arabicPeriod"/>
              </a:pPr>
              <a:r>
                <a:rPr lang="es-CO" sz="14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cumplimiento de estas disposiciones deberá acreditarse dentro de los 5 días siguientes a la admisión del trámite. No cumplir = sanciones #5 Art. 5º L. 1116/2006.</a:t>
              </a:r>
              <a:endParaRPr dirty="0"/>
            </a:p>
          </p:txBody>
        </p:sp>
        <p:sp>
          <p:nvSpPr>
            <p:cNvPr id="19" name="Google Shape;506;p19">
              <a:extLst>
                <a:ext uri="{FF2B5EF4-FFF2-40B4-BE49-F238E27FC236}">
                  <a16:creationId xmlns:a16="http://schemas.microsoft.com/office/drawing/2014/main" id="{84380BD8-5D5B-5931-7372-8515E5F05328}"/>
                </a:ext>
              </a:extLst>
            </p:cNvPr>
            <p:cNvSpPr/>
            <p:nvPr/>
          </p:nvSpPr>
          <p:spPr>
            <a:xfrm>
              <a:off x="435402" y="11033"/>
              <a:ext cx="6095700" cy="5136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07;p19">
              <a:extLst>
                <a:ext uri="{FF2B5EF4-FFF2-40B4-BE49-F238E27FC236}">
                  <a16:creationId xmlns:a16="http://schemas.microsoft.com/office/drawing/2014/main" id="{038C093E-CCB7-E573-63D1-47280746CA9F}"/>
                </a:ext>
              </a:extLst>
            </p:cNvPr>
            <p:cNvSpPr txBox="1"/>
            <p:nvPr/>
          </p:nvSpPr>
          <p:spPr>
            <a:xfrm>
              <a:off x="460475" y="36106"/>
              <a:ext cx="6045600" cy="4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s-CO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Obligaciones del deudor frente a la publicidad del inicio de un trámite N.E.A.R. o P.R.E. (Art. 6º D.R. 842/2020)</a:t>
              </a:r>
              <a:endPara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08;p19">
              <a:extLst>
                <a:ext uri="{FF2B5EF4-FFF2-40B4-BE49-F238E27FC236}">
                  <a16:creationId xmlns:a16="http://schemas.microsoft.com/office/drawing/2014/main" id="{27047403-80D3-7635-0677-C7930F5081B1}"/>
                </a:ext>
              </a:extLst>
            </p:cNvPr>
            <p:cNvSpPr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09;p19">
              <a:extLst>
                <a:ext uri="{FF2B5EF4-FFF2-40B4-BE49-F238E27FC236}">
                  <a16:creationId xmlns:a16="http://schemas.microsoft.com/office/drawing/2014/main" id="{F259727B-9475-FBBD-6963-1D2F092C0AEE}"/>
                </a:ext>
              </a:extLst>
            </p:cNvPr>
            <p:cNvSpPr txBox="1"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 suspensión e imposibilidad de admitir procesos ejecutivos, restitución de bienes, jurisdicción coactiva y de cobro, solo aplicará respecto de los deudores pertenecientes a las categorías objeto de negociación.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acuerdo negociado por categorías deberá ser aprobado por la mayoría simple de cada categoría sin contar acreedores internos ni vinculados.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Si el acuerdo es negociado con todas las categorías aplicarán reglas de votación art. 31 L.1116/2006.</a:t>
              </a:r>
              <a:endParaRPr/>
            </a:p>
          </p:txBody>
        </p:sp>
        <p:sp>
          <p:nvSpPr>
            <p:cNvPr id="23" name="Google Shape;510;p19">
              <a:extLst>
                <a:ext uri="{FF2B5EF4-FFF2-40B4-BE49-F238E27FC236}">
                  <a16:creationId xmlns:a16="http://schemas.microsoft.com/office/drawing/2014/main" id="{9C680067-6935-DF85-EA98-6183C151FD9A}"/>
                </a:ext>
              </a:extLst>
            </p:cNvPr>
            <p:cNvSpPr/>
            <p:nvPr/>
          </p:nvSpPr>
          <p:spPr>
            <a:xfrm>
              <a:off x="435402" y="3359124"/>
              <a:ext cx="6095700" cy="5103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11;p19">
              <a:extLst>
                <a:ext uri="{FF2B5EF4-FFF2-40B4-BE49-F238E27FC236}">
                  <a16:creationId xmlns:a16="http://schemas.microsoft.com/office/drawing/2014/main" id="{3EC417C0-D257-DE70-9F3E-F7116E1EEA9D}"/>
                </a:ext>
              </a:extLst>
            </p:cNvPr>
            <p:cNvSpPr txBox="1"/>
            <p:nvPr/>
          </p:nvSpPr>
          <p:spPr>
            <a:xfrm>
              <a:off x="460313" y="3384035"/>
              <a:ext cx="6045900" cy="46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CO" sz="1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Votación y efectos de la negociación de N.E.A.R. y P.R.E. por categorías de </a:t>
              </a:r>
              <a:r>
                <a:rPr lang="es-CO" sz="1400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acreedores</a:t>
              </a:r>
              <a:r>
                <a:rPr lang="es-CO" sz="1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49042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-6056"/>
            <a:ext cx="12192897" cy="6864056"/>
          </a:xfrm>
        </p:spPr>
      </p:pic>
      <p:sp>
        <p:nvSpPr>
          <p:cNvPr id="5" name="CuadroTexto 4"/>
          <p:cNvSpPr txBox="1"/>
          <p:nvPr/>
        </p:nvSpPr>
        <p:spPr>
          <a:xfrm>
            <a:off x="2479283" y="2474893"/>
            <a:ext cx="8003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 DE RECUPERACIÓN EMPRESARIAL – PRE</a:t>
            </a:r>
          </a:p>
        </p:txBody>
      </p:sp>
    </p:spTree>
    <p:extLst>
      <p:ext uri="{BB962C8B-B14F-4D97-AF65-F5344CB8AC3E}">
        <p14:creationId xmlns:p14="http://schemas.microsoft.com/office/powerpoint/2010/main" val="3992490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7" y="0"/>
            <a:ext cx="12192897" cy="6864056"/>
          </a:xfrm>
        </p:spPr>
      </p:pic>
      <p:grpSp>
        <p:nvGrpSpPr>
          <p:cNvPr id="16" name="Google Shape;503;p19">
            <a:extLst>
              <a:ext uri="{FF2B5EF4-FFF2-40B4-BE49-F238E27FC236}">
                <a16:creationId xmlns:a16="http://schemas.microsoft.com/office/drawing/2014/main" id="{AFEB8F9B-6195-079E-33C3-93803A88A69F}"/>
              </a:ext>
            </a:extLst>
          </p:cNvPr>
          <p:cNvGrpSpPr/>
          <p:nvPr/>
        </p:nvGrpSpPr>
        <p:grpSpPr>
          <a:xfrm>
            <a:off x="3370643" y="411773"/>
            <a:ext cx="8708100" cy="5485651"/>
            <a:chOff x="0" y="11033"/>
            <a:chExt cx="8708100" cy="5485651"/>
          </a:xfrm>
        </p:grpSpPr>
        <p:sp>
          <p:nvSpPr>
            <p:cNvPr id="17" name="Google Shape;504;p19">
              <a:extLst>
                <a:ext uri="{FF2B5EF4-FFF2-40B4-BE49-F238E27FC236}">
                  <a16:creationId xmlns:a16="http://schemas.microsoft.com/office/drawing/2014/main" id="{7D15890B-159E-CF64-B1D7-E95AC152E87E}"/>
                </a:ext>
              </a:extLst>
            </p:cNvPr>
            <p:cNvSpPr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05;p19">
              <a:extLst>
                <a:ext uri="{FF2B5EF4-FFF2-40B4-BE49-F238E27FC236}">
                  <a16:creationId xmlns:a16="http://schemas.microsoft.com/office/drawing/2014/main" id="{E3C056D8-F40B-48EA-5104-ACA3238C741B}"/>
                </a:ext>
              </a:extLst>
            </p:cNvPr>
            <p:cNvSpPr txBox="1"/>
            <p:nvPr/>
          </p:nvSpPr>
          <p:spPr>
            <a:xfrm>
              <a:off x="0" y="96624"/>
              <a:ext cx="8708100" cy="310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0" marR="0" lvl="1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</a:pPr>
              <a:r>
                <a:rPr lang="es-CO" dirty="0"/>
                <a:t>Mecanismo expedito no judicial de negociación de deudas para lograr un negocio jurídico vinculante para el deudor y todos o algunos de sus acreedores. </a:t>
              </a:r>
              <a:endParaRPr dirty="0"/>
            </a:p>
          </p:txBody>
        </p:sp>
        <p:sp>
          <p:nvSpPr>
            <p:cNvPr id="19" name="Google Shape;506;p19">
              <a:extLst>
                <a:ext uri="{FF2B5EF4-FFF2-40B4-BE49-F238E27FC236}">
                  <a16:creationId xmlns:a16="http://schemas.microsoft.com/office/drawing/2014/main" id="{84380BD8-5D5B-5931-7372-8515E5F05328}"/>
                </a:ext>
              </a:extLst>
            </p:cNvPr>
            <p:cNvSpPr/>
            <p:nvPr/>
          </p:nvSpPr>
          <p:spPr>
            <a:xfrm>
              <a:off x="435402" y="11033"/>
              <a:ext cx="6095700" cy="5136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07;p19">
              <a:extLst>
                <a:ext uri="{FF2B5EF4-FFF2-40B4-BE49-F238E27FC236}">
                  <a16:creationId xmlns:a16="http://schemas.microsoft.com/office/drawing/2014/main" id="{038C093E-CCB7-E573-63D1-47280746CA9F}"/>
                </a:ext>
              </a:extLst>
            </p:cNvPr>
            <p:cNvSpPr txBox="1"/>
            <p:nvPr/>
          </p:nvSpPr>
          <p:spPr>
            <a:xfrm>
              <a:off x="460475" y="36106"/>
              <a:ext cx="6045600" cy="463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s-CO" sz="1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¿Qué es?</a:t>
              </a:r>
              <a:endParaRPr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08;p19">
              <a:extLst>
                <a:ext uri="{FF2B5EF4-FFF2-40B4-BE49-F238E27FC236}">
                  <a16:creationId xmlns:a16="http://schemas.microsoft.com/office/drawing/2014/main" id="{27047403-80D3-7635-0677-C7930F5081B1}"/>
                </a:ext>
              </a:extLst>
            </p:cNvPr>
            <p:cNvSpPr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09;p19">
              <a:extLst>
                <a:ext uri="{FF2B5EF4-FFF2-40B4-BE49-F238E27FC236}">
                  <a16:creationId xmlns:a16="http://schemas.microsoft.com/office/drawing/2014/main" id="{F259727B-9475-FBBD-6963-1D2F092C0AEE}"/>
                </a:ext>
              </a:extLst>
            </p:cNvPr>
            <p:cNvSpPr txBox="1"/>
            <p:nvPr/>
          </p:nvSpPr>
          <p:spPr>
            <a:xfrm>
              <a:off x="0" y="3441384"/>
              <a:ext cx="8708100" cy="205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75825" tIns="604000" rIns="675825" bIns="99550" anchor="t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dirty="0"/>
                <a:t>Rapidez (máximo en 3 meses).</a:t>
              </a: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CO" dirty="0"/>
                <a:t>Suspensión de </a:t>
              </a:r>
              <a:r>
                <a:rPr lang="es-ES" dirty="0"/>
                <a:t>los procesos de ejecución, cobro coactivo, restitución de tenencia y ejecución de garantías, respecto a todos los acreedores.</a:t>
              </a: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s-ES" dirty="0"/>
                <a:t>Su fracaso no imposibilita el inicio de un proceso concursal ordinario. </a:t>
              </a:r>
              <a:endParaRPr dirty="0"/>
            </a:p>
          </p:txBody>
        </p:sp>
        <p:sp>
          <p:nvSpPr>
            <p:cNvPr id="23" name="Google Shape;510;p19">
              <a:extLst>
                <a:ext uri="{FF2B5EF4-FFF2-40B4-BE49-F238E27FC236}">
                  <a16:creationId xmlns:a16="http://schemas.microsoft.com/office/drawing/2014/main" id="{9C680067-6935-DF85-EA98-6183C151FD9A}"/>
                </a:ext>
              </a:extLst>
            </p:cNvPr>
            <p:cNvSpPr/>
            <p:nvPr/>
          </p:nvSpPr>
          <p:spPr>
            <a:xfrm>
              <a:off x="435402" y="3359124"/>
              <a:ext cx="6095700" cy="510300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11;p19">
              <a:extLst>
                <a:ext uri="{FF2B5EF4-FFF2-40B4-BE49-F238E27FC236}">
                  <a16:creationId xmlns:a16="http://schemas.microsoft.com/office/drawing/2014/main" id="{3EC417C0-D257-DE70-9F3E-F7116E1EEA9D}"/>
                </a:ext>
              </a:extLst>
            </p:cNvPr>
            <p:cNvSpPr txBox="1"/>
            <p:nvPr/>
          </p:nvSpPr>
          <p:spPr>
            <a:xfrm>
              <a:off x="460313" y="3384035"/>
              <a:ext cx="6045900" cy="46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30400" tIns="0" rIns="230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s-CO" sz="1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Características: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336356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1805</Words>
  <Application>Microsoft Office PowerPoint</Application>
  <PresentationFormat>Panorámica</PresentationFormat>
  <Paragraphs>152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camara</dc:creator>
  <cp:lastModifiedBy>Sebastian Marin</cp:lastModifiedBy>
  <cp:revision>4</cp:revision>
  <dcterms:created xsi:type="dcterms:W3CDTF">2022-10-25T19:14:57Z</dcterms:created>
  <dcterms:modified xsi:type="dcterms:W3CDTF">2022-11-01T00:25:04Z</dcterms:modified>
</cp:coreProperties>
</file>